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0"/>
  </p:notesMasterIdLst>
  <p:sldIdLst>
    <p:sldId id="257" r:id="rId3"/>
    <p:sldId id="1814" r:id="rId4"/>
    <p:sldId id="1863" r:id="rId5"/>
    <p:sldId id="1809" r:id="rId6"/>
    <p:sldId id="1905" r:id="rId7"/>
    <p:sldId id="1901" r:id="rId8"/>
    <p:sldId id="1878" r:id="rId9"/>
    <p:sldId id="1917" r:id="rId10"/>
    <p:sldId id="1879" r:id="rId11"/>
    <p:sldId id="1918" r:id="rId12"/>
    <p:sldId id="1867" r:id="rId13"/>
    <p:sldId id="1889" r:id="rId14"/>
    <p:sldId id="1897" r:id="rId15"/>
    <p:sldId id="1898" r:id="rId16"/>
    <p:sldId id="1902" r:id="rId17"/>
    <p:sldId id="1903" r:id="rId18"/>
    <p:sldId id="1906" r:id="rId19"/>
    <p:sldId id="1907" r:id="rId20"/>
    <p:sldId id="1908" r:id="rId21"/>
    <p:sldId id="1904" r:id="rId22"/>
    <p:sldId id="1909" r:id="rId23"/>
    <p:sldId id="1910" r:id="rId24"/>
    <p:sldId id="1911" r:id="rId25"/>
    <p:sldId id="1862" r:id="rId26"/>
    <p:sldId id="1892" r:id="rId27"/>
    <p:sldId id="1912" r:id="rId28"/>
    <p:sldId id="1882" r:id="rId29"/>
    <p:sldId id="1895" r:id="rId30"/>
    <p:sldId id="1883" r:id="rId31"/>
    <p:sldId id="1896" r:id="rId32"/>
    <p:sldId id="1913" r:id="rId33"/>
    <p:sldId id="1914" r:id="rId34"/>
    <p:sldId id="1915" r:id="rId35"/>
    <p:sldId id="1819" r:id="rId36"/>
    <p:sldId id="1916" r:id="rId37"/>
    <p:sldId id="1826" r:id="rId38"/>
    <p:sldId id="32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CDFA"/>
    <a:srgbClr val="ED7D31"/>
    <a:srgbClr val="F8E57F"/>
    <a:srgbClr val="F4D6A3"/>
    <a:srgbClr val="08204D"/>
    <a:srgbClr val="091E4C"/>
    <a:srgbClr val="08224E"/>
    <a:srgbClr val="092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60"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C2AB3-722E-4F2B-BF10-FE19F33625F8}" type="datetimeFigureOut">
              <a:rPr lang="zh-CN" altLang="en-US" smtClean="0"/>
              <a:t>2022/4/16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9DD72-6023-452E-B1D4-B22E3C45C99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寻找大联盟物联网与</a:t>
            </a:r>
            <a:r>
              <a:rPr lang="en-US" altLang="zh-CN" dirty="0"/>
              <a:t>ICS</a:t>
            </a:r>
            <a:r>
              <a:rPr lang="zh-CN" altLang="en-US" dirty="0"/>
              <a:t>威胁，深入了解物联网威胁态势</a:t>
            </a:r>
          </a:p>
        </p:txBody>
      </p:sp>
      <p:sp>
        <p:nvSpPr>
          <p:cNvPr id="4" name="灯片编号占位符 3"/>
          <p:cNvSpPr>
            <a:spLocks noGrp="1"/>
          </p:cNvSpPr>
          <p:nvPr>
            <p:ph type="sldNum" sz="quarter" idx="5"/>
          </p:nvPr>
        </p:nvSpPr>
        <p:spPr/>
        <p:txBody>
          <a:bodyPr/>
          <a:lstStyle/>
          <a:p>
            <a:fld id="{C01F1ACF-8A47-054F-AF08-81A8D40AC61B}"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与大多数开源 </a:t>
            </a:r>
            <a:r>
              <a:rPr lang="en-US" altLang="zh-CN" sz="1800" dirty="0">
                <a:effectLst/>
              </a:rPr>
              <a:t>ICS </a:t>
            </a:r>
            <a:r>
              <a:rPr lang="zh-CN" altLang="en-US" sz="1800" dirty="0">
                <a:effectLst/>
              </a:rPr>
              <a:t>蜜罐不同，高交互 </a:t>
            </a:r>
            <a:r>
              <a:rPr lang="en-US" altLang="zh-CN" sz="1800" dirty="0">
                <a:effectLst/>
              </a:rPr>
              <a:t>OT </a:t>
            </a:r>
            <a:r>
              <a:rPr lang="zh-CN" altLang="en-US" sz="1800" dirty="0">
                <a:effectLst/>
              </a:rPr>
              <a:t>搜索引擎可以使用 </a:t>
            </a:r>
            <a:r>
              <a:rPr lang="en-US" altLang="zh-CN" sz="1800" dirty="0">
                <a:effectLst/>
              </a:rPr>
              <a:t>Siemens S7 </a:t>
            </a:r>
            <a:r>
              <a:rPr lang="zh-CN" altLang="en-US" sz="1800" dirty="0">
                <a:effectLst/>
              </a:rPr>
              <a:t>协议模拟完整的 </a:t>
            </a:r>
            <a:r>
              <a:rPr lang="en-US" altLang="zh-CN" sz="1800" dirty="0">
                <a:effectLst/>
              </a:rPr>
              <a:t>PLC </a:t>
            </a:r>
            <a:r>
              <a:rPr lang="zh-CN" altLang="en-US" sz="1800" dirty="0">
                <a:effectLst/>
              </a:rPr>
              <a:t>操作和许多功能。对于其他的</a:t>
            </a:r>
            <a:r>
              <a:rPr lang="en-US" altLang="zh-CN" sz="1800" dirty="0">
                <a:effectLst/>
              </a:rPr>
              <a:t>OT</a:t>
            </a:r>
            <a:r>
              <a:rPr lang="zh-CN" altLang="en-US" sz="1800" dirty="0">
                <a:effectLst/>
              </a:rPr>
              <a:t>协议，例如</a:t>
            </a:r>
            <a:r>
              <a:rPr lang="en-US" altLang="zh-CN" sz="1800" dirty="0">
                <a:effectLst/>
              </a:rPr>
              <a:t>Modbus/TCP</a:t>
            </a:r>
            <a:r>
              <a:rPr lang="zh-CN" altLang="en-US" sz="1800" dirty="0">
                <a:effectLst/>
              </a:rPr>
              <a:t>、</a:t>
            </a:r>
            <a:r>
              <a:rPr lang="en-US" altLang="zh-CN" sz="1800" dirty="0" err="1">
                <a:effectLst/>
              </a:rPr>
              <a:t>EtherNet</a:t>
            </a:r>
            <a:r>
              <a:rPr lang="en-US" altLang="zh-CN" sz="1800" dirty="0">
                <a:effectLst/>
              </a:rPr>
              <a:t>/IP</a:t>
            </a:r>
            <a:r>
              <a:rPr lang="zh-CN" altLang="en-US" sz="1800" dirty="0">
                <a:effectLst/>
              </a:rPr>
              <a:t>等，我们还没有实现高交互，但是我们可以在我们的负载均衡器中识别和分析协议流量。</a:t>
            </a:r>
            <a:r>
              <a:rPr lang="zh-CN" altLang="en-US" dirty="0"/>
              <a:t> </a:t>
            </a:r>
          </a:p>
        </p:txBody>
      </p:sp>
    </p:spTree>
    <p:extLst>
      <p:ext uri="{BB962C8B-B14F-4D97-AF65-F5344CB8AC3E}">
        <p14:creationId xmlns:p14="http://schemas.microsoft.com/office/powerpoint/2010/main" val="2775282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在与攻击者交互后，狩猎引擎将保留它收到的不同类型的攻击流量的数据，并将其集成到狩猎处理程序中。当搜寻处理程序接收到流量时，它将执行第一次过滤。过滤机制用于分析流量中是否存在可能的下载行为或链接。此外，恶意软件搜索引擎将负责下载并打包所有可疑文件（可执行文件、脚本等），以方便我们后续分析</a:t>
            </a:r>
            <a:r>
              <a:rPr lang="zh-CN" altLang="en-US" dirty="0"/>
              <a:t> </a:t>
            </a:r>
          </a:p>
        </p:txBody>
      </p:sp>
    </p:spTree>
    <p:extLst>
      <p:ext uri="{BB962C8B-B14F-4D97-AF65-F5344CB8AC3E}">
        <p14:creationId xmlns:p14="http://schemas.microsoft.com/office/powerpoint/2010/main" val="4019584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在将恶意软件转发到 </a:t>
            </a:r>
            <a:r>
              <a:rPr lang="en-US" altLang="zh-CN" sz="1800" dirty="0">
                <a:effectLst/>
              </a:rPr>
              <a:t>AWS S3 </a:t>
            </a:r>
            <a:r>
              <a:rPr lang="zh-CN" altLang="en-US" sz="1800" dirty="0">
                <a:effectLst/>
              </a:rPr>
              <a:t>之前，会对恶意软件进行解析、爬网和压缩。这是为了避免将我们的狩猎系统置于可能破坏或以其他方式损害它的危险环境中。通过使用恶意软件和 </a:t>
            </a:r>
            <a:r>
              <a:rPr lang="en-US" altLang="zh-CN" sz="1800" dirty="0">
                <a:effectLst/>
              </a:rPr>
              <a:t>PCAP </a:t>
            </a:r>
            <a:r>
              <a:rPr lang="zh-CN" altLang="en-US" sz="1800" dirty="0">
                <a:effectLst/>
              </a:rPr>
              <a:t>转发和预处理，我们的狩猎系统可以集成恶意软件模拟、数据可视化和其他云服务。</a:t>
            </a:r>
            <a:endParaRPr lang="zh-CN" altLang="en-US" dirty="0">
              <a:effectLst/>
            </a:endParaRPr>
          </a:p>
          <a:p>
            <a:r>
              <a:rPr lang="zh-CN" altLang="en-US" sz="1800" dirty="0">
                <a:effectLst/>
              </a:rPr>
              <a:t>我们的狩猎代理将每小时返回狩猎数据。 </a:t>
            </a:r>
            <a:r>
              <a:rPr lang="en-US" altLang="zh-CN" sz="1800" dirty="0">
                <a:effectLst/>
              </a:rPr>
              <a:t>S3 </a:t>
            </a:r>
            <a:r>
              <a:rPr lang="zh-CN" altLang="en-US" sz="1800" dirty="0">
                <a:effectLst/>
              </a:rPr>
              <a:t>还使用小时作为其数据分段的基础。否则，这会给我们的研究人员在进行数据工程和分析特定威胁时造成相当大的负担和不便。</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484034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通过恶意软件爬虫，狩猎系统可以跟踪恶意软件样本的来源，为研究结果增加深度。会话爬虫负责解析 </a:t>
            </a:r>
            <a:r>
              <a:rPr lang="en-US" altLang="zh-CN" sz="1800" dirty="0">
                <a:effectLst/>
              </a:rPr>
              <a:t>PCAP </a:t>
            </a:r>
            <a:r>
              <a:rPr lang="zh-CN" altLang="en-US" sz="1800" dirty="0">
                <a:effectLst/>
              </a:rPr>
              <a:t>的内容，并尝试查找特定的命令注入、</a:t>
            </a:r>
            <a:r>
              <a:rPr lang="en-US" altLang="zh-CN" sz="1800" dirty="0">
                <a:effectLst/>
              </a:rPr>
              <a:t>URL </a:t>
            </a:r>
            <a:r>
              <a:rPr lang="zh-CN" altLang="en-US" sz="1800" dirty="0">
                <a:effectLst/>
              </a:rPr>
              <a:t>和任何内容。。如果命令注入包含检索过程，会话爬虫将重构注入命令以收集恶意材料。如果它从 </a:t>
            </a:r>
            <a:r>
              <a:rPr lang="en-US" altLang="zh-CN" sz="1800" dirty="0">
                <a:effectLst/>
              </a:rPr>
              <a:t>PCAP </a:t>
            </a:r>
            <a:r>
              <a:rPr lang="zh-CN" altLang="en-US" sz="1800" dirty="0">
                <a:effectLst/>
              </a:rPr>
              <a:t>的内容中收集 </a:t>
            </a:r>
            <a:r>
              <a:rPr lang="en-US" altLang="zh-CN" sz="1800" dirty="0">
                <a:effectLst/>
              </a:rPr>
              <a:t>URL</a:t>
            </a:r>
            <a:r>
              <a:rPr lang="zh-CN" altLang="en-US" sz="1800" dirty="0">
                <a:effectLst/>
              </a:rPr>
              <a:t>，则搜索系统将映射有效负载和 </a:t>
            </a:r>
            <a:r>
              <a:rPr lang="en-US" altLang="zh-CN" sz="1800" dirty="0">
                <a:effectLst/>
              </a:rPr>
              <a:t>URL </a:t>
            </a:r>
            <a:r>
              <a:rPr lang="zh-CN" altLang="en-US" sz="1800" dirty="0">
                <a:effectLst/>
              </a:rPr>
              <a:t>以确认 </a:t>
            </a:r>
            <a:r>
              <a:rPr lang="en-US" altLang="zh-CN" sz="1800" dirty="0">
                <a:effectLst/>
              </a:rPr>
              <a:t>URL </a:t>
            </a:r>
            <a:r>
              <a:rPr lang="zh-CN" altLang="en-US" sz="1800" dirty="0">
                <a:effectLst/>
              </a:rPr>
              <a:t>的意图。映射表每小时列出来自 </a:t>
            </a:r>
            <a:r>
              <a:rPr lang="en-US" altLang="zh-CN" sz="1800" dirty="0">
                <a:effectLst/>
              </a:rPr>
              <a:t>PCAP </a:t>
            </a:r>
            <a:r>
              <a:rPr lang="zh-CN" altLang="en-US" sz="1800" dirty="0">
                <a:effectLst/>
              </a:rPr>
              <a:t>会话的所有恶意 </a:t>
            </a:r>
            <a:r>
              <a:rPr lang="en-US" altLang="zh-CN" sz="1800" dirty="0">
                <a:effectLst/>
              </a:rPr>
              <a:t>URL</a:t>
            </a:r>
            <a:r>
              <a:rPr lang="zh-CN" altLang="en-US" sz="1800" dirty="0">
                <a:effectLst/>
              </a:rPr>
              <a:t>。此列表可帮助研究人员了解有效负载、</a:t>
            </a:r>
            <a:r>
              <a:rPr lang="en-US" altLang="zh-CN" sz="1800" dirty="0">
                <a:effectLst/>
              </a:rPr>
              <a:t>URL </a:t>
            </a:r>
            <a:r>
              <a:rPr lang="zh-CN" altLang="en-US" sz="1800" dirty="0">
                <a:effectLst/>
              </a:rPr>
              <a:t>和恶意文件样本之间的关系。</a:t>
            </a:r>
            <a:r>
              <a:rPr lang="zh-CN" altLang="en-US" dirty="0"/>
              <a:t> </a:t>
            </a:r>
          </a:p>
        </p:txBody>
      </p:sp>
    </p:spTree>
    <p:extLst>
      <p:ext uri="{BB962C8B-B14F-4D97-AF65-F5344CB8AC3E}">
        <p14:creationId xmlns:p14="http://schemas.microsoft.com/office/powerpoint/2010/main" val="567474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这些阻止列表稍后将用于提供对恶意域的保护。映射过程将匹配包含许多受信任域的阻止列表和信任列表。这是为了避免保护服务阻止受信任的 </a:t>
            </a:r>
            <a:r>
              <a:rPr lang="en-US" altLang="zh-CN" sz="1800" dirty="0">
                <a:effectLst/>
              </a:rPr>
              <a:t>IP </a:t>
            </a:r>
            <a:r>
              <a:rPr lang="zh-CN" altLang="en-US" sz="1800" dirty="0">
                <a:effectLst/>
              </a:rPr>
              <a:t>或域。搜寻系统有多个这样的过程，以确保它生成的列表对内部服务是可信赖的和可靠的。</a:t>
            </a:r>
            <a:r>
              <a:rPr lang="zh-CN" altLang="en-US" dirty="0"/>
              <a:t> </a:t>
            </a:r>
          </a:p>
        </p:txBody>
      </p:sp>
    </p:spTree>
    <p:extLst>
      <p:ext uri="{BB962C8B-B14F-4D97-AF65-F5344CB8AC3E}">
        <p14:creationId xmlns:p14="http://schemas.microsoft.com/office/powerpoint/2010/main" val="71435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狩猎代理通过将每个恶意软件的名称更改为单独的 </a:t>
            </a:r>
            <a:r>
              <a:rPr lang="en-US" altLang="zh-CN" sz="1800" dirty="0">
                <a:effectLst/>
              </a:rPr>
              <a:t>SHA-1 </a:t>
            </a:r>
            <a:r>
              <a:rPr lang="zh-CN" altLang="en-US" sz="1800" dirty="0">
                <a:effectLst/>
              </a:rPr>
              <a:t>来存储恶意软件。这使得来自不同狩猎代理的恶意软件可以被它们的 </a:t>
            </a:r>
            <a:r>
              <a:rPr lang="en-US" altLang="zh-CN" sz="1800" dirty="0">
                <a:effectLst/>
              </a:rPr>
              <a:t>SHA-1 </a:t>
            </a:r>
            <a:r>
              <a:rPr lang="zh-CN" altLang="en-US" sz="1800" dirty="0">
                <a:effectLst/>
              </a:rPr>
              <a:t>覆盖。</a:t>
            </a:r>
            <a:r>
              <a:rPr lang="zh-CN" altLang="en-US" dirty="0"/>
              <a:t> </a:t>
            </a:r>
          </a:p>
        </p:txBody>
      </p:sp>
    </p:spTree>
    <p:extLst>
      <p:ext uri="{BB962C8B-B14F-4D97-AF65-F5344CB8AC3E}">
        <p14:creationId xmlns:p14="http://schemas.microsoft.com/office/powerpoint/2010/main" val="1535287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基于 </a:t>
            </a:r>
            <a:r>
              <a:rPr lang="en-US" altLang="zh-CN" sz="1800" dirty="0">
                <a:effectLst/>
              </a:rPr>
              <a:t>Athena </a:t>
            </a:r>
            <a:r>
              <a:rPr lang="zh-CN" altLang="en-US" sz="1800" dirty="0">
                <a:effectLst/>
              </a:rPr>
              <a:t>的威胁情报</a:t>
            </a:r>
            <a:r>
              <a:rPr lang="zh-CN" altLang="en-US" dirty="0"/>
              <a:t> </a:t>
            </a:r>
          </a:p>
        </p:txBody>
      </p:sp>
    </p:spTree>
    <p:extLst>
      <p:ext uri="{BB962C8B-B14F-4D97-AF65-F5344CB8AC3E}">
        <p14:creationId xmlns:p14="http://schemas.microsoft.com/office/powerpoint/2010/main" val="2283779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可视化地图使我们能够快速收敛当前的攻击趋势和已知威胁的分布。</a:t>
            </a:r>
            <a:r>
              <a:rPr lang="zh-CN" altLang="en-US" dirty="0"/>
              <a:t> </a:t>
            </a:r>
          </a:p>
        </p:txBody>
      </p:sp>
    </p:spTree>
    <p:extLst>
      <p:ext uri="{BB962C8B-B14F-4D97-AF65-F5344CB8AC3E}">
        <p14:creationId xmlns:p14="http://schemas.microsoft.com/office/powerpoint/2010/main" val="405135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攻击负载集成通知</a:t>
            </a:r>
            <a:r>
              <a:rPr lang="zh-CN" altLang="en-US" b="0" i="0" dirty="0">
                <a:solidFill>
                  <a:srgbClr val="000000"/>
                </a:solidFill>
                <a:effectLst/>
                <a:latin typeface="微软雅黑" panose="020B0503020204020204" pitchFamily="34" charset="-122"/>
                <a:ea typeface="微软雅黑" panose="020B0503020204020204" pitchFamily="34" charset="-122"/>
              </a:rPr>
              <a:t>每天发送 </a:t>
            </a:r>
            <a:r>
              <a:rPr lang="en-US" altLang="zh-CN" b="0" i="0" dirty="0">
                <a:solidFill>
                  <a:srgbClr val="000000"/>
                </a:solidFill>
                <a:effectLst/>
                <a:latin typeface="微软雅黑" panose="020B0503020204020204" pitchFamily="34" charset="-122"/>
                <a:ea typeface="微软雅黑" panose="020B0503020204020204" pitchFamily="34" charset="-122"/>
              </a:rPr>
              <a:t>3 </a:t>
            </a:r>
            <a:r>
              <a:rPr lang="zh-CN" altLang="en-US" b="0" i="0" dirty="0">
                <a:solidFill>
                  <a:srgbClr val="000000"/>
                </a:solidFill>
                <a:effectLst/>
                <a:latin typeface="微软雅黑" panose="020B0503020204020204" pitchFamily="34" charset="-122"/>
                <a:ea typeface="微软雅黑" panose="020B0503020204020204" pitchFamily="34" charset="-122"/>
              </a:rPr>
              <a:t>次电子邮件通知，详细说明过去 </a:t>
            </a:r>
            <a:r>
              <a:rPr lang="en-US" altLang="zh-CN" b="0" i="0" dirty="0">
                <a:solidFill>
                  <a:srgbClr val="000000"/>
                </a:solidFill>
                <a:effectLst/>
                <a:latin typeface="微软雅黑" panose="020B0503020204020204" pitchFamily="34" charset="-122"/>
                <a:ea typeface="微软雅黑" panose="020B0503020204020204" pitchFamily="34" charset="-122"/>
              </a:rPr>
              <a:t>8 </a:t>
            </a:r>
            <a:r>
              <a:rPr lang="zh-CN" altLang="en-US" b="0" i="0" dirty="0">
                <a:solidFill>
                  <a:srgbClr val="000000"/>
                </a:solidFill>
                <a:effectLst/>
                <a:latin typeface="微软雅黑" panose="020B0503020204020204" pitchFamily="34" charset="-122"/>
                <a:ea typeface="微软雅黑" panose="020B0503020204020204" pitchFamily="34" charset="-122"/>
              </a:rPr>
              <a:t>小时的有效负载（由自定义算法确定的高相似性聚合）、区域、计数和签名命中。</a:t>
            </a:r>
            <a:endParaRPr lang="zh-CN" altLang="en-US" dirty="0"/>
          </a:p>
        </p:txBody>
      </p:sp>
    </p:spTree>
    <p:extLst>
      <p:ext uri="{BB962C8B-B14F-4D97-AF65-F5344CB8AC3E}">
        <p14:creationId xmlns:p14="http://schemas.microsoft.com/office/powerpoint/2010/main" val="1759272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威胁分析师将更深入地自动化他们想要搜寻的内容并分析他们发现的线索，以促进分析的及时性。例如，我们每天都会监控国际信息安全事件以及漏洞通知和发布的状态，如图 </a:t>
            </a:r>
            <a:r>
              <a:rPr lang="en-US" altLang="zh-CN" sz="1800" dirty="0">
                <a:effectLst/>
              </a:rPr>
              <a:t>21 </a:t>
            </a:r>
            <a:r>
              <a:rPr lang="zh-CN" altLang="en-US" sz="1800" dirty="0">
                <a:effectLst/>
              </a:rPr>
              <a:t>和图 </a:t>
            </a:r>
            <a:r>
              <a:rPr lang="en-US" altLang="zh-CN" sz="1800" dirty="0">
                <a:effectLst/>
              </a:rPr>
              <a:t>22 </a:t>
            </a:r>
            <a:r>
              <a:rPr lang="zh-CN" altLang="en-US" sz="1800" dirty="0">
                <a:effectLst/>
              </a:rPr>
              <a:t>所示。我们将对这些威胁进行更深入的分析，并确定是否需要更新我们的搜索引擎，以确保我们能够检测到这些威胁。</a:t>
            </a:r>
            <a:r>
              <a:rPr lang="zh-CN" altLang="en-US" dirty="0"/>
              <a:t> </a:t>
            </a:r>
          </a:p>
        </p:txBody>
      </p:sp>
    </p:spTree>
    <p:extLst>
      <p:ext uri="{BB962C8B-B14F-4D97-AF65-F5344CB8AC3E}">
        <p14:creationId xmlns:p14="http://schemas.microsoft.com/office/powerpoint/2010/main" val="20336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6056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417139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935090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583994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04269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1121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1177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rPr>
              <a:t>由此可以看出，我们猎杀的恶意软件中有很大一部分是未知的，这间接表明我们有能力猎杀与物联网相关的未知恶意软件。猎杀未知恶意软件可以帮助我们加强内部扫描引擎的检测能力，洞察哪些攻击者希望在不久的将来执行什么样的恶意行为，或者发现 </a:t>
            </a:r>
            <a:r>
              <a:rPr lang="en-US" altLang="zh-CN" sz="1800" dirty="0">
                <a:effectLst/>
              </a:rPr>
              <a:t>0-day </a:t>
            </a:r>
            <a:r>
              <a:rPr lang="zh-CN" altLang="en-US" sz="1800" dirty="0">
                <a:effectLst/>
              </a:rPr>
              <a:t>攻击。</a:t>
            </a:r>
            <a:r>
              <a:rPr lang="zh-CN" altLang="en-US" dirty="0"/>
              <a:t>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92484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3518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rPr>
              <a:t>表 </a:t>
            </a:r>
            <a:r>
              <a:rPr lang="en-US" altLang="zh-CN" sz="1800" dirty="0">
                <a:effectLst/>
              </a:rPr>
              <a:t>3 </a:t>
            </a:r>
            <a:r>
              <a:rPr lang="zh-CN" altLang="en-US" sz="1800" dirty="0">
                <a:effectLst/>
              </a:rPr>
              <a:t>显示了我们对检测到的前 </a:t>
            </a:r>
            <a:r>
              <a:rPr lang="en-US" altLang="zh-CN" sz="1800" dirty="0">
                <a:effectLst/>
              </a:rPr>
              <a:t>50 </a:t>
            </a:r>
            <a:r>
              <a:rPr lang="zh-CN" altLang="en-US" sz="1800" dirty="0">
                <a:effectLst/>
              </a:rPr>
              <a:t>个登录凭据执行的统计分析。此分析的目的是观察攻击者使用哪些凭据对特定物联网设备进行登录尝试，或者在某些情况下正在使用哪些 </a:t>
            </a:r>
            <a:r>
              <a:rPr lang="en-US" altLang="zh-CN" sz="1800" dirty="0" err="1">
                <a:effectLst/>
              </a:rPr>
              <a:t>Mirai</a:t>
            </a:r>
            <a:r>
              <a:rPr lang="en-US" altLang="zh-CN" sz="1800" dirty="0">
                <a:effectLst/>
              </a:rPr>
              <a:t> </a:t>
            </a:r>
            <a:r>
              <a:rPr lang="zh-CN" altLang="en-US" sz="1800" dirty="0">
                <a:effectLst/>
              </a:rPr>
              <a:t>变体。我们试图通过这种分析来快速定位和解决攻击者试图使用物联网设备的默认帐户和密码登录的趋势。</a:t>
            </a:r>
            <a:r>
              <a:rPr lang="zh-CN" altLang="en-US" dirty="0"/>
              <a:t>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39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4422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04673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5946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91762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97682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78903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41737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20109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3843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12693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040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0190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Overview of the Threat Hunting System</a:t>
            </a:r>
            <a:r>
              <a:rPr lang="zh-CN" altLang="en-US" sz="1800" dirty="0">
                <a:effectLst/>
                <a:latin typeface="unset"/>
              </a:rPr>
              <a:t>第 </a:t>
            </a:r>
            <a:r>
              <a:rPr lang="en-US" altLang="zh-CN" sz="1800" dirty="0">
                <a:effectLst/>
                <a:latin typeface="unset"/>
              </a:rPr>
              <a:t>1 </a:t>
            </a:r>
            <a:r>
              <a:rPr lang="zh-CN" altLang="en-US" sz="1800" dirty="0">
                <a:effectLst/>
                <a:latin typeface="unset"/>
              </a:rPr>
              <a:t>步到第 </a:t>
            </a:r>
            <a:r>
              <a:rPr lang="en-US" altLang="zh-CN" sz="1800" dirty="0">
                <a:effectLst/>
                <a:latin typeface="unset"/>
              </a:rPr>
              <a:t>5 </a:t>
            </a:r>
            <a:r>
              <a:rPr lang="zh-CN" altLang="en-US" sz="1800" dirty="0">
                <a:effectLst/>
                <a:latin typeface="unset"/>
              </a:rPr>
              <a:t>步是全自动过程，这意味着它们不需要人工干预。步骤 </a:t>
            </a:r>
            <a:r>
              <a:rPr lang="en-US" altLang="zh-CN" sz="1800" dirty="0">
                <a:effectLst/>
                <a:latin typeface="unset"/>
              </a:rPr>
              <a:t>1 </a:t>
            </a:r>
            <a:r>
              <a:rPr lang="zh-CN" altLang="en-US" sz="1800" dirty="0">
                <a:effectLst/>
                <a:latin typeface="unset"/>
              </a:rPr>
              <a:t>到步骤 </a:t>
            </a:r>
            <a:r>
              <a:rPr lang="en-US" altLang="zh-CN" sz="1800" dirty="0">
                <a:effectLst/>
                <a:latin typeface="unset"/>
              </a:rPr>
              <a:t>3 </a:t>
            </a:r>
            <a:r>
              <a:rPr lang="zh-CN" altLang="en-US" sz="1800" dirty="0">
                <a:effectLst/>
                <a:latin typeface="unset"/>
              </a:rPr>
              <a:t>用于收集和处理猎杀数据，步骤 </a:t>
            </a:r>
            <a:r>
              <a:rPr lang="en-US" altLang="zh-CN" sz="1800" dirty="0">
                <a:effectLst/>
                <a:latin typeface="unset"/>
              </a:rPr>
              <a:t>4 </a:t>
            </a:r>
            <a:r>
              <a:rPr lang="zh-CN" altLang="en-US" sz="1800" dirty="0">
                <a:effectLst/>
                <a:latin typeface="unset"/>
              </a:rPr>
              <a:t>和步骤 </a:t>
            </a:r>
            <a:r>
              <a:rPr lang="en-US" altLang="zh-CN" sz="1800" dirty="0">
                <a:effectLst/>
                <a:latin typeface="unset"/>
              </a:rPr>
              <a:t>5 </a:t>
            </a:r>
            <a:r>
              <a:rPr lang="zh-CN" altLang="en-US" sz="1800" dirty="0">
                <a:effectLst/>
                <a:latin typeface="unset"/>
              </a:rPr>
              <a:t>用于生成危害指标 </a:t>
            </a:r>
            <a:r>
              <a:rPr lang="en-US" altLang="zh-CN" sz="1800" dirty="0">
                <a:effectLst/>
                <a:latin typeface="unset"/>
              </a:rPr>
              <a:t>(IoC)</a:t>
            </a:r>
            <a:r>
              <a:rPr lang="zh-CN" altLang="en-US" sz="1800" dirty="0">
                <a:effectLst/>
                <a:latin typeface="unset"/>
              </a:rPr>
              <a:t>。第 </a:t>
            </a:r>
            <a:r>
              <a:rPr lang="en-US" altLang="zh-CN" sz="1800" dirty="0">
                <a:effectLst/>
                <a:latin typeface="unset"/>
              </a:rPr>
              <a:t>6 </a:t>
            </a:r>
            <a:r>
              <a:rPr lang="zh-CN" altLang="en-US" sz="1800" dirty="0">
                <a:effectLst/>
                <a:latin typeface="unset"/>
              </a:rPr>
              <a:t>步和第 </a:t>
            </a:r>
            <a:r>
              <a:rPr lang="en-US" altLang="zh-CN" sz="1800" dirty="0">
                <a:effectLst/>
                <a:latin typeface="unset"/>
              </a:rPr>
              <a:t>7 </a:t>
            </a:r>
            <a:r>
              <a:rPr lang="zh-CN" altLang="en-US" sz="1800" dirty="0">
                <a:effectLst/>
                <a:latin typeface="unset"/>
              </a:rPr>
              <a:t>步用于搜寻和分析深度威胁，这需要威胁分析人员进行手动分析。</a:t>
            </a:r>
            <a:r>
              <a:rPr lang="zh-CN" altLang="en-US" dirty="0"/>
              <a:t> </a:t>
            </a:r>
          </a:p>
        </p:txBody>
      </p:sp>
    </p:spTree>
    <p:extLst>
      <p:ext uri="{BB962C8B-B14F-4D97-AF65-F5344CB8AC3E}">
        <p14:creationId xmlns:p14="http://schemas.microsoft.com/office/powerpoint/2010/main" val="240994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9418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基本上我们所有的狩猎引擎都使用</a:t>
            </a:r>
            <a:r>
              <a:rPr lang="en-US" altLang="zh-CN" sz="1800" dirty="0">
                <a:effectLst/>
              </a:rPr>
              <a:t>Ubuntu 18.04</a:t>
            </a:r>
            <a:r>
              <a:rPr lang="zh-CN" altLang="en-US" sz="1800" dirty="0">
                <a:effectLst/>
              </a:rPr>
              <a:t>或</a:t>
            </a:r>
            <a:r>
              <a:rPr lang="en-US" altLang="zh-CN" sz="1800" dirty="0">
                <a:effectLst/>
              </a:rPr>
              <a:t>CentOS 7</a:t>
            </a:r>
            <a:r>
              <a:rPr lang="zh-CN" altLang="en-US" sz="1800" dirty="0">
                <a:effectLst/>
              </a:rPr>
              <a:t>作为载体，支持</a:t>
            </a:r>
            <a:r>
              <a:rPr lang="en-US" altLang="zh-CN" sz="1800" dirty="0">
                <a:effectLst/>
              </a:rPr>
              <a:t>Shell</a:t>
            </a:r>
            <a:r>
              <a:rPr lang="zh-CN" altLang="en-US" sz="1800" dirty="0">
                <a:effectLst/>
              </a:rPr>
              <a:t>和</a:t>
            </a:r>
            <a:r>
              <a:rPr lang="en-US" altLang="zh-CN" sz="1800" dirty="0">
                <a:effectLst/>
              </a:rPr>
              <a:t>C</a:t>
            </a:r>
            <a:r>
              <a:rPr lang="zh-CN" altLang="en-US" sz="1800" dirty="0">
                <a:effectLst/>
              </a:rPr>
              <a:t>编译器，使用</a:t>
            </a:r>
            <a:r>
              <a:rPr lang="en-US" altLang="zh-CN" sz="1800" dirty="0">
                <a:effectLst/>
              </a:rPr>
              <a:t>Python 2.x/3.x</a:t>
            </a:r>
            <a:r>
              <a:rPr lang="zh-CN" altLang="en-US" sz="1800" dirty="0">
                <a:effectLst/>
              </a:rPr>
              <a:t>作为狩猎引擎的核心。狩猎引擎将与攻击者交互，收集流量，并分析部分流量。此外，我们导入并聚合了开源蜜罐模块，并制作了一个新的和改进的狩猎引擎。同时，我们注意确保狩猎引擎的每个实例都能与我们的狩猎系统云稳定同步。</a:t>
            </a:r>
            <a:r>
              <a:rPr lang="zh-CN" altLang="en-US" dirty="0"/>
              <a:t> </a:t>
            </a:r>
          </a:p>
        </p:txBody>
      </p:sp>
    </p:spTree>
    <p:extLst>
      <p:ext uri="{BB962C8B-B14F-4D97-AF65-F5344CB8AC3E}">
        <p14:creationId xmlns:p14="http://schemas.microsoft.com/office/powerpoint/2010/main" val="496285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p:cNvPicPr>
            <a:picLocks noChangeAspect="1"/>
          </p:cNvPicPr>
          <p:nvPr/>
        </p:nvPicPr>
        <p:blipFill>
          <a:blip r:embed="rId3"/>
          <a:stretch>
            <a:fillRect/>
          </a:stretch>
        </p:blipFill>
        <p:spPr>
          <a:xfrm>
            <a:off x="0" y="0"/>
            <a:ext cx="12192000" cy="6858000"/>
          </a:xfrm>
          <a:prstGeom prst="rect">
            <a:avLst/>
          </a:prstGeom>
        </p:spPr>
      </p:pic>
      <p:sp>
        <p:nvSpPr>
          <p:cNvPr id="8" name="矩形 7"/>
          <p:cNvSpPr/>
          <p:nvPr/>
        </p:nvSpPr>
        <p:spPr>
          <a:xfrm>
            <a:off x="0" y="9526"/>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Microsoft YaHei Regular"/>
            </a:endParaRPr>
          </a:p>
        </p:txBody>
      </p:sp>
      <p:sp>
        <p:nvSpPr>
          <p:cNvPr id="144" name="文本框 143"/>
          <p:cNvSpPr txBox="1"/>
          <p:nvPr/>
        </p:nvSpPr>
        <p:spPr>
          <a:xfrm>
            <a:off x="86680" y="2394027"/>
            <a:ext cx="12018432" cy="1660968"/>
          </a:xfrm>
          <a:prstGeom prst="rect">
            <a:avLst/>
          </a:prstGeom>
          <a:noFill/>
        </p:spPr>
        <p:txBody>
          <a:bodyPr wrap="square" rtlCol="0">
            <a:spAutoFit/>
          </a:bodyPr>
          <a:lstStyle/>
          <a:p>
            <a:pPr algn="ctr">
              <a:lnSpc>
                <a:spcPct val="120000"/>
              </a:lnSpc>
            </a:pPr>
            <a:r>
              <a:rPr lang="en-US" altLang="zh-CN" sz="4400" dirty="0">
                <a:solidFill>
                  <a:schemeClr val="bg1"/>
                </a:solidFill>
              </a:rPr>
              <a:t>The Hunt for Major League IoT-ICS Threats:</a:t>
            </a:r>
          </a:p>
          <a:p>
            <a:pPr algn="ctr">
              <a:lnSpc>
                <a:spcPct val="120000"/>
              </a:lnSpc>
            </a:pPr>
            <a:r>
              <a:rPr lang="en-US" altLang="zh-CN" sz="4400" dirty="0">
                <a:solidFill>
                  <a:schemeClr val="bg1"/>
                </a:solidFill>
              </a:rPr>
              <a:t>A Deep Dive into IoT Threat Terrain</a:t>
            </a:r>
            <a:endParaRPr kumimoji="1" lang="en-US" altLang="zh-CN" sz="4400" b="1" dirty="0">
              <a:solidFill>
                <a:schemeClr val="bg1"/>
              </a:solidFill>
              <a:effectLst/>
              <a:latin typeface="Times New Roman" panose="02020603050405020304" charset="0"/>
              <a:ea typeface="微软雅黑" panose="020B0503020204020204" pitchFamily="34" charset="-122"/>
              <a:cs typeface="Times New Roman" panose="02020603050405020304" charset="0"/>
            </a:endParaRPr>
          </a:p>
        </p:txBody>
      </p:sp>
      <p:cxnSp>
        <p:nvCxnSpPr>
          <p:cNvPr id="78" name="直线连接符 77"/>
          <p:cNvCxnSpPr/>
          <p:nvPr/>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191" name="圆角矩形 190"/>
          <p:cNvSpPr/>
          <p:nvPr/>
        </p:nvSpPr>
        <p:spPr>
          <a:xfrm>
            <a:off x="9540240" y="5875655"/>
            <a:ext cx="2743200" cy="4972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2000" b="1" dirty="0">
                <a:solidFill>
                  <a:schemeClr val="bg1"/>
                </a:solidFill>
                <a:latin typeface="微软雅黑" panose="020B0503020204020204" pitchFamily="34" charset="-122"/>
                <a:ea typeface="微软雅黑" panose="020B0503020204020204" pitchFamily="34" charset="-122"/>
              </a:rPr>
              <a:t>汇报人：王</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毓</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贞</a:t>
            </a: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r>
              <a:rPr kumimoji="1" lang="en-US" altLang="zh-CN" sz="2000" b="1" dirty="0">
                <a:solidFill>
                  <a:schemeClr val="bg1"/>
                </a:solidFill>
                <a:latin typeface="微软雅黑" panose="020B0503020204020204" pitchFamily="34" charset="-122"/>
                <a:ea typeface="微软雅黑" panose="020B0503020204020204" pitchFamily="34" charset="-122"/>
              </a:rPr>
              <a:t>2022</a:t>
            </a:r>
            <a:r>
              <a:rPr kumimoji="1" lang="zh-CN" altLang="en-US" sz="2000" b="1" dirty="0">
                <a:solidFill>
                  <a:schemeClr val="bg1"/>
                </a:solidFill>
                <a:latin typeface="微软雅黑" panose="020B0503020204020204" pitchFamily="34" charset="-122"/>
                <a:ea typeface="微软雅黑" panose="020B0503020204020204" pitchFamily="34" charset="-122"/>
              </a:rPr>
              <a:t>年</a:t>
            </a:r>
            <a:r>
              <a:rPr kumimoji="1" lang="en-US" altLang="zh-CN" sz="2000" b="1" dirty="0">
                <a:solidFill>
                  <a:schemeClr val="bg1"/>
                </a:solidFill>
                <a:latin typeface="微软雅黑" panose="020B0503020204020204" pitchFamily="34" charset="-122"/>
                <a:ea typeface="微软雅黑" panose="020B0503020204020204" pitchFamily="34" charset="-122"/>
              </a:rPr>
              <a:t>4</a:t>
            </a:r>
            <a:r>
              <a:rPr kumimoji="1" lang="zh-CN" altLang="en-US" sz="2000" b="1" dirty="0">
                <a:solidFill>
                  <a:schemeClr val="bg1"/>
                </a:solidFill>
                <a:latin typeface="微软雅黑" panose="020B0503020204020204" pitchFamily="34" charset="-122"/>
                <a:ea typeface="微软雅黑" panose="020B0503020204020204" pitchFamily="34" charset="-122"/>
              </a:rPr>
              <a:t>月</a:t>
            </a:r>
            <a:r>
              <a:rPr kumimoji="1" lang="en-US" altLang="zh-CN" sz="2000" b="1" dirty="0">
                <a:solidFill>
                  <a:schemeClr val="bg1"/>
                </a:solidFill>
                <a:latin typeface="微软雅黑" panose="020B0503020204020204" pitchFamily="34" charset="-122"/>
                <a:ea typeface="微软雅黑" panose="020B0503020204020204" pitchFamily="34" charset="-122"/>
              </a:rPr>
              <a:t>16</a:t>
            </a:r>
            <a:r>
              <a:rPr kumimoji="1" lang="zh-CN" altLang="en-US" sz="2000" b="1" dirty="0">
                <a:solidFill>
                  <a:schemeClr val="bg1"/>
                </a:solidFill>
                <a:latin typeface="微软雅黑" panose="020B0503020204020204" pitchFamily="34" charset="-122"/>
                <a:ea typeface="微软雅黑" panose="020B0503020204020204" pitchFamily="34" charset="-122"/>
              </a:rPr>
              <a:t>日</a:t>
            </a:r>
          </a:p>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77035" y="5568324"/>
            <a:ext cx="8169910" cy="822789"/>
          </a:xfrm>
          <a:prstGeom prst="rect">
            <a:avLst/>
          </a:prstGeom>
          <a:noFill/>
        </p:spPr>
        <p:txBody>
          <a:bodyPr wrap="square" rtlCol="0" anchor="t">
            <a:spAutoFit/>
          </a:bodyPr>
          <a:lstStyle/>
          <a:p>
            <a:pPr algn="ctr" fontAlgn="auto">
              <a:lnSpc>
                <a:spcPct val="200000"/>
              </a:lnSpc>
            </a:pP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Mars Cheng, Patrick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Kuo</a:t>
            </a:r>
            <a:endPar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6" name="文本框 5"/>
          <p:cNvSpPr txBox="1"/>
          <p:nvPr/>
        </p:nvSpPr>
        <p:spPr>
          <a:xfrm>
            <a:off x="2666999" y="819562"/>
            <a:ext cx="7543801" cy="646331"/>
          </a:xfrm>
          <a:prstGeom prst="rect">
            <a:avLst/>
          </a:prstGeom>
          <a:noFill/>
        </p:spPr>
        <p:txBody>
          <a:bodyPr wrap="square" rtlCol="0" anchor="t">
            <a:spAutoFit/>
          </a:bodyPr>
          <a:lstStyle/>
          <a:p>
            <a:r>
              <a:rPr lang="en-US" altLang="zh-CN" sz="36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Black hat EUROPE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Design-Step1</a:t>
            </a:r>
          </a:p>
        </p:txBody>
      </p:sp>
      <p:sp>
        <p:nvSpPr>
          <p:cNvPr id="9" name="文本框 8">
            <a:extLst>
              <a:ext uri="{FF2B5EF4-FFF2-40B4-BE49-F238E27FC236}">
                <a16:creationId xmlns:a16="http://schemas.microsoft.com/office/drawing/2014/main" id="{16F065D1-F513-4A36-B8AC-6DFB9BF0F126}"/>
              </a:ext>
            </a:extLst>
          </p:cNvPr>
          <p:cNvSpPr txBox="1"/>
          <p:nvPr/>
        </p:nvSpPr>
        <p:spPr>
          <a:xfrm>
            <a:off x="411956" y="1115619"/>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Hunting Engines</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EE2513F2-BFFE-45B6-853E-2D8ACEDCB5C4}"/>
              </a:ext>
            </a:extLst>
          </p:cNvPr>
          <p:cNvSpPr txBox="1"/>
          <p:nvPr/>
        </p:nvSpPr>
        <p:spPr>
          <a:xfrm>
            <a:off x="359570" y="2062973"/>
            <a:ext cx="4355305" cy="3527184"/>
          </a:xfrm>
          <a:prstGeom prst="rect">
            <a:avLst/>
          </a:prstGeom>
          <a:noFill/>
        </p:spPr>
        <p:txBody>
          <a:bodyPr wrap="square">
            <a:spAutoFit/>
          </a:bodyPr>
          <a:lstStyle/>
          <a:p>
            <a:pPr marL="342900" marR="0" lvl="0" indent="-342900" algn="l" defTabSz="914400" rtl="0" eaLnBrk="1" fontAlgn="auto" latinLnBrk="0" hangingPunct="1">
              <a:lnSpc>
                <a:spcPct val="125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增强了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Cowrie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和 </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Conpot</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的一些功能，它们是开源蜜罐项目，用于更高的交互，包括更多的攻击者命令以及与核心和外壳模块的交互改进。还增强了响应消息，以降低它们被攻击者识破的风险</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25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物联网搜索引擎使用</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MTPot</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来传输流量、记录交互并将信息传递给负载均衡器进行分析</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4" name="图片 3">
            <a:extLst>
              <a:ext uri="{FF2B5EF4-FFF2-40B4-BE49-F238E27FC236}">
                <a16:creationId xmlns:a16="http://schemas.microsoft.com/office/drawing/2014/main" id="{B4468E43-BA66-4ABF-8552-C990B36FD54D}"/>
              </a:ext>
            </a:extLst>
          </p:cNvPr>
          <p:cNvPicPr>
            <a:picLocks noChangeAspect="1"/>
          </p:cNvPicPr>
          <p:nvPr/>
        </p:nvPicPr>
        <p:blipFill rotWithShape="1">
          <a:blip r:embed="rId4"/>
          <a:srcRect b="26003"/>
          <a:stretch/>
        </p:blipFill>
        <p:spPr>
          <a:xfrm>
            <a:off x="4800600" y="1959581"/>
            <a:ext cx="7343775" cy="3518293"/>
          </a:xfrm>
          <a:prstGeom prst="rect">
            <a:avLst/>
          </a:prstGeom>
        </p:spPr>
      </p:pic>
    </p:spTree>
    <p:extLst>
      <p:ext uri="{BB962C8B-B14F-4D97-AF65-F5344CB8AC3E}">
        <p14:creationId xmlns:p14="http://schemas.microsoft.com/office/powerpoint/2010/main" val="2752820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Design-Step1</a:t>
            </a:r>
          </a:p>
        </p:txBody>
      </p:sp>
      <p:sp>
        <p:nvSpPr>
          <p:cNvPr id="10" name="文本框 9">
            <a:extLst>
              <a:ext uri="{FF2B5EF4-FFF2-40B4-BE49-F238E27FC236}">
                <a16:creationId xmlns:a16="http://schemas.microsoft.com/office/drawing/2014/main" id="{442252DD-4198-4BDD-8B8C-267C4470F0BB}"/>
              </a:ext>
            </a:extLst>
          </p:cNvPr>
          <p:cNvSpPr txBox="1"/>
          <p:nvPr/>
        </p:nvSpPr>
        <p:spPr>
          <a:xfrm>
            <a:off x="621506" y="850567"/>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Hunting Engines</a:t>
            </a:r>
            <a:endParaRPr kumimoji="0" lang="zh-CN" altLang="en-US" sz="28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BB1A676-29A7-4F70-8A73-316B592E14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499" y="1509457"/>
            <a:ext cx="7064352" cy="4465707"/>
          </a:xfrm>
          <a:prstGeom prst="rect">
            <a:avLst/>
          </a:prstGeom>
        </p:spPr>
      </p:pic>
      <p:sp>
        <p:nvSpPr>
          <p:cNvPr id="11" name="文本框 10">
            <a:extLst>
              <a:ext uri="{FF2B5EF4-FFF2-40B4-BE49-F238E27FC236}">
                <a16:creationId xmlns:a16="http://schemas.microsoft.com/office/drawing/2014/main" id="{6BF659A0-4DDF-499F-BC2C-98321F6A3C25}"/>
              </a:ext>
            </a:extLst>
          </p:cNvPr>
          <p:cNvSpPr txBox="1"/>
          <p:nvPr/>
        </p:nvSpPr>
        <p:spPr>
          <a:xfrm>
            <a:off x="7729536" y="1118241"/>
            <a:ext cx="3912393" cy="4708981"/>
          </a:xfrm>
          <a:prstGeom prst="rect">
            <a:avLst/>
          </a:prstGeom>
          <a:noFill/>
        </p:spPr>
        <p:txBody>
          <a:bodyPr wrap="square">
            <a:spAutoFit/>
          </a:bodyPr>
          <a:lstStyle/>
          <a:p>
            <a:pPr marL="342900" indent="-342900">
              <a:buFont typeface="Wingdings" panose="05000000000000000000" pitchFamily="2" charset="2"/>
              <a:buChar char="p"/>
            </a:pPr>
            <a:r>
              <a:rPr lang="zh-CN" altLang="en-US" sz="2000" dirty="0">
                <a:effectLst/>
              </a:rPr>
              <a:t>对于</a:t>
            </a:r>
            <a:r>
              <a:rPr lang="en-US" altLang="zh-CN" sz="2000" dirty="0">
                <a:effectLst/>
              </a:rPr>
              <a:t>HTTP</a:t>
            </a:r>
            <a:r>
              <a:rPr lang="zh-CN" altLang="en-US" sz="2000" dirty="0">
                <a:effectLst/>
              </a:rPr>
              <a:t>、</a:t>
            </a:r>
            <a:r>
              <a:rPr lang="en-US" altLang="zh-CN" sz="2000" dirty="0">
                <a:effectLst/>
              </a:rPr>
              <a:t>SSH</a:t>
            </a:r>
            <a:r>
              <a:rPr lang="zh-CN" altLang="en-US" sz="2000" dirty="0">
                <a:effectLst/>
              </a:rPr>
              <a:t>、</a:t>
            </a:r>
            <a:r>
              <a:rPr lang="en-US" altLang="zh-CN" sz="2000" dirty="0">
                <a:effectLst/>
              </a:rPr>
              <a:t>Telnet</a:t>
            </a:r>
            <a:r>
              <a:rPr lang="zh-CN" altLang="en-US" sz="2000" dirty="0">
                <a:effectLst/>
              </a:rPr>
              <a:t>、</a:t>
            </a:r>
            <a:r>
              <a:rPr lang="en-US" altLang="zh-CN" sz="2000" dirty="0">
                <a:effectLst/>
              </a:rPr>
              <a:t>SMB</a:t>
            </a:r>
            <a:r>
              <a:rPr lang="zh-CN" altLang="en-US" sz="2000" dirty="0">
                <a:effectLst/>
              </a:rPr>
              <a:t>或西门子</a:t>
            </a:r>
            <a:r>
              <a:rPr lang="en-US" altLang="zh-CN" sz="2000" dirty="0">
                <a:effectLst/>
              </a:rPr>
              <a:t>S7</a:t>
            </a:r>
            <a:r>
              <a:rPr lang="zh-CN" altLang="en-US" sz="2000" dirty="0">
                <a:effectLst/>
              </a:rPr>
              <a:t>等已知协议（工控系统中常用）的攻击流量，猎头引擎会进行初步识别，然后分发到针对不同用途设计的不同引擎中</a:t>
            </a:r>
            <a:r>
              <a:rPr lang="zh-CN" altLang="en-US" sz="2000" dirty="0"/>
              <a:t> </a:t>
            </a:r>
            <a:endParaRPr lang="en-US" altLang="zh-CN" sz="2000" dirty="0"/>
          </a:p>
          <a:p>
            <a:pPr marL="342900" indent="-342900">
              <a:buFont typeface="Wingdings" panose="05000000000000000000" pitchFamily="2" charset="2"/>
              <a:buChar char="p"/>
            </a:pPr>
            <a:r>
              <a:rPr lang="zh-CN" altLang="en-US" sz="2000" dirty="0">
                <a:effectLst/>
              </a:rPr>
              <a:t>如果攻击流量与 </a:t>
            </a:r>
            <a:r>
              <a:rPr lang="en-US" altLang="zh-CN" sz="2000" dirty="0">
                <a:effectLst/>
              </a:rPr>
              <a:t>ICS </a:t>
            </a:r>
            <a:r>
              <a:rPr lang="zh-CN" altLang="en-US" sz="2000" dirty="0">
                <a:effectLst/>
              </a:rPr>
              <a:t>协议相关，例如 </a:t>
            </a:r>
            <a:r>
              <a:rPr lang="en-US" altLang="zh-CN" sz="2000" dirty="0">
                <a:effectLst/>
              </a:rPr>
              <a:t>Siemens S7</a:t>
            </a:r>
            <a:r>
              <a:rPr lang="zh-CN" altLang="en-US" sz="2000" dirty="0">
                <a:effectLst/>
              </a:rPr>
              <a:t>，将被定向到基于 </a:t>
            </a:r>
            <a:r>
              <a:rPr lang="en-US" altLang="zh-CN" sz="2000" dirty="0">
                <a:effectLst/>
              </a:rPr>
              <a:t>OT </a:t>
            </a:r>
            <a:r>
              <a:rPr lang="zh-CN" altLang="en-US" sz="2000" dirty="0">
                <a:effectLst/>
              </a:rPr>
              <a:t>的高交互引擎进行进一步交互</a:t>
            </a:r>
            <a:r>
              <a:rPr lang="zh-CN" altLang="en-US" sz="2000" dirty="0"/>
              <a:t> </a:t>
            </a:r>
            <a:endParaRPr lang="en-US" altLang="zh-CN" sz="2000" dirty="0"/>
          </a:p>
          <a:p>
            <a:pPr marL="342900" indent="-342900">
              <a:buFont typeface="Wingdings" panose="05000000000000000000" pitchFamily="2" charset="2"/>
              <a:buChar char="p"/>
            </a:pPr>
            <a:r>
              <a:rPr lang="zh-CN" altLang="en-US" sz="2000" dirty="0"/>
              <a:t>对于未知的攻击流量，例如各种工控协议流量或不完整的流量，狩猎引擎会通过</a:t>
            </a:r>
            <a:r>
              <a:rPr lang="en-US" altLang="zh-CN" sz="2000" dirty="0" err="1"/>
              <a:t>MTpot</a:t>
            </a:r>
            <a:r>
              <a:rPr lang="zh-CN" altLang="en-US" sz="2000" dirty="0"/>
              <a:t>和后端将流量导向狩猎代理进行进一步处理和分析。</a:t>
            </a:r>
          </a:p>
        </p:txBody>
      </p:sp>
    </p:spTree>
    <p:extLst>
      <p:ext uri="{BB962C8B-B14F-4D97-AF65-F5344CB8AC3E}">
        <p14:creationId xmlns:p14="http://schemas.microsoft.com/office/powerpoint/2010/main" val="3183562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Design-Step2</a:t>
            </a:r>
          </a:p>
        </p:txBody>
      </p:sp>
      <p:sp>
        <p:nvSpPr>
          <p:cNvPr id="10" name="文本框 9">
            <a:extLst>
              <a:ext uri="{FF2B5EF4-FFF2-40B4-BE49-F238E27FC236}">
                <a16:creationId xmlns:a16="http://schemas.microsoft.com/office/drawing/2014/main" id="{442252DD-4198-4BDD-8B8C-267C4470F0BB}"/>
              </a:ext>
            </a:extLst>
          </p:cNvPr>
          <p:cNvSpPr txBox="1"/>
          <p:nvPr/>
        </p:nvSpPr>
        <p:spPr>
          <a:xfrm>
            <a:off x="621506" y="933494"/>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The Hunting Agent</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9AF8844C-6D89-447D-AADD-B4D202B35086}"/>
              </a:ext>
            </a:extLst>
          </p:cNvPr>
          <p:cNvSpPr txBox="1"/>
          <p:nvPr/>
        </p:nvSpPr>
        <p:spPr>
          <a:xfrm>
            <a:off x="702468" y="1434436"/>
            <a:ext cx="10475119" cy="129497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主要聚合多个引擎捕获的不同类型的流量，特别是接收到的文件。在确保它们的完整性后将它们分为恶意软件</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可疑文件和 </a:t>
            </a:r>
            <a:r>
              <a:rPr lang="en-US" altLang="zh-CN" dirty="0">
                <a:latin typeface="Times New Roman" panose="02020603050405020304" pitchFamily="18" charset="0"/>
                <a:cs typeface="Times New Roman" panose="02020603050405020304" pitchFamily="18" charset="0"/>
              </a:rPr>
              <a:t>PCAP</a:t>
            </a:r>
            <a:r>
              <a:rPr lang="zh-CN" altLang="en-US" dirty="0">
                <a:latin typeface="Times New Roman" panose="02020603050405020304" pitchFamily="18" charset="0"/>
                <a:cs typeface="Times New Roman" panose="02020603050405020304" pitchFamily="18" charset="0"/>
              </a:rPr>
              <a:t>（流量）。然后将日志传输到狩猎系统云。私有狩猎系统云使用带有信任列表的防火墙，会在将数据传输到 </a:t>
            </a:r>
            <a:r>
              <a:rPr lang="en-US" altLang="zh-CN" dirty="0">
                <a:latin typeface="Times New Roman" panose="02020603050405020304" pitchFamily="18" charset="0"/>
                <a:cs typeface="Times New Roman" panose="02020603050405020304" pitchFamily="18" charset="0"/>
              </a:rPr>
              <a:t>AWS S3 </a:t>
            </a:r>
            <a:r>
              <a:rPr lang="zh-CN" altLang="en-US" dirty="0">
                <a:latin typeface="Times New Roman" panose="02020603050405020304" pitchFamily="18" charset="0"/>
                <a:cs typeface="Times New Roman" panose="02020603050405020304" pitchFamily="18" charset="0"/>
              </a:rPr>
              <a:t>之前确认来源。</a:t>
            </a:r>
            <a:endParaRPr lang="en-US" altLang="zh-CN" dirty="0"/>
          </a:p>
        </p:txBody>
      </p:sp>
      <p:pic>
        <p:nvPicPr>
          <p:cNvPr id="3" name="图片 2">
            <a:extLst>
              <a:ext uri="{FF2B5EF4-FFF2-40B4-BE49-F238E27FC236}">
                <a16:creationId xmlns:a16="http://schemas.microsoft.com/office/drawing/2014/main" id="{B58D6EE7-F283-4477-8851-4B925C45D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749" y="2840753"/>
            <a:ext cx="10011577" cy="3441479"/>
          </a:xfrm>
          <a:prstGeom prst="rect">
            <a:avLst/>
          </a:prstGeom>
        </p:spPr>
      </p:pic>
    </p:spTree>
    <p:extLst>
      <p:ext uri="{BB962C8B-B14F-4D97-AF65-F5344CB8AC3E}">
        <p14:creationId xmlns:p14="http://schemas.microsoft.com/office/powerpoint/2010/main" val="1675727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Design-Step3</a:t>
            </a:r>
          </a:p>
        </p:txBody>
      </p:sp>
      <p:sp>
        <p:nvSpPr>
          <p:cNvPr id="10" name="文本框 9">
            <a:extLst>
              <a:ext uri="{FF2B5EF4-FFF2-40B4-BE49-F238E27FC236}">
                <a16:creationId xmlns:a16="http://schemas.microsoft.com/office/drawing/2014/main" id="{442252DD-4198-4BDD-8B8C-267C4470F0BB}"/>
              </a:ext>
            </a:extLst>
          </p:cNvPr>
          <p:cNvSpPr txBox="1"/>
          <p:nvPr/>
        </p:nvSpPr>
        <p:spPr>
          <a:xfrm>
            <a:off x="409575" y="850567"/>
            <a:ext cx="536733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Malware Crawler and Session Crawler</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D5F76953-3700-49E3-9E2C-4412E3D38EB8}"/>
              </a:ext>
            </a:extLst>
          </p:cNvPr>
          <p:cNvSpPr txBox="1"/>
          <p:nvPr/>
        </p:nvSpPr>
        <p:spPr>
          <a:xfrm>
            <a:off x="255178" y="2183849"/>
            <a:ext cx="4864509" cy="3277116"/>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dirty="0">
                <a:effectLst/>
              </a:rPr>
              <a:t>上传到 </a:t>
            </a:r>
            <a:r>
              <a:rPr lang="en-US" altLang="zh-CN" sz="2000" dirty="0">
                <a:effectLst/>
              </a:rPr>
              <a:t>AWS S3</a:t>
            </a:r>
            <a:r>
              <a:rPr lang="zh-CN" altLang="en-US" sz="2000" dirty="0">
                <a:effectLst/>
              </a:rPr>
              <a:t>。此过程每小时在搜寻代理上执行一次。在解析时，爬虫会收集 </a:t>
            </a:r>
            <a:r>
              <a:rPr lang="en-US" altLang="zh-CN" sz="2000" dirty="0">
                <a:effectLst/>
              </a:rPr>
              <a:t>URL </a:t>
            </a:r>
            <a:r>
              <a:rPr lang="zh-CN" altLang="en-US" sz="2000" dirty="0">
                <a:effectLst/>
              </a:rPr>
              <a:t>和 </a:t>
            </a:r>
            <a:r>
              <a:rPr lang="en-US" altLang="zh-CN" sz="2000" dirty="0">
                <a:effectLst/>
              </a:rPr>
              <a:t>C&amp;C </a:t>
            </a:r>
            <a:r>
              <a:rPr lang="zh-CN" altLang="en-US" sz="2000" dirty="0">
                <a:effectLst/>
              </a:rPr>
              <a:t>服务器。</a:t>
            </a:r>
            <a:r>
              <a:rPr lang="en-US" altLang="zh-CN" sz="2000" dirty="0"/>
              <a:t> </a:t>
            </a:r>
          </a:p>
          <a:p>
            <a:pPr marL="342900" indent="-342900">
              <a:lnSpc>
                <a:spcPct val="150000"/>
              </a:lnSpc>
              <a:buFont typeface="Wingdings" panose="05000000000000000000" pitchFamily="2" charset="2"/>
              <a:buChar char="l"/>
            </a:pPr>
            <a:r>
              <a:rPr lang="zh-CN" altLang="en-US" sz="2000" dirty="0">
                <a:effectLst/>
              </a:rPr>
              <a:t>爬虫会检测</a:t>
            </a:r>
            <a:r>
              <a:rPr lang="en-US" altLang="zh-CN" sz="2000" dirty="0">
                <a:effectLst/>
              </a:rPr>
              <a:t>C&amp;C</a:t>
            </a:r>
            <a:r>
              <a:rPr lang="zh-CN" altLang="en-US" sz="2000" dirty="0">
                <a:effectLst/>
              </a:rPr>
              <a:t>服务器的连接状态，并从服务器下载样本。它还让狩猎系统在与 </a:t>
            </a:r>
            <a:r>
              <a:rPr lang="en-US" altLang="zh-CN" sz="2000" dirty="0">
                <a:effectLst/>
              </a:rPr>
              <a:t>C&amp;C </a:t>
            </a:r>
            <a:r>
              <a:rPr lang="zh-CN" altLang="en-US" sz="2000" dirty="0">
                <a:effectLst/>
              </a:rPr>
              <a:t>服务器的连接到期之前收集最新的</a:t>
            </a:r>
            <a:endParaRPr lang="zh-CN" altLang="en-US" sz="2000" dirty="0"/>
          </a:p>
        </p:txBody>
      </p:sp>
      <p:pic>
        <p:nvPicPr>
          <p:cNvPr id="4" name="图片 3">
            <a:extLst>
              <a:ext uri="{FF2B5EF4-FFF2-40B4-BE49-F238E27FC236}">
                <a16:creationId xmlns:a16="http://schemas.microsoft.com/office/drawing/2014/main" id="{7FB40955-E210-4269-8998-3CA8862E8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055" y="1000536"/>
            <a:ext cx="6743945" cy="5153649"/>
          </a:xfrm>
          <a:prstGeom prst="rect">
            <a:avLst/>
          </a:prstGeom>
        </p:spPr>
      </p:pic>
    </p:spTree>
    <p:extLst>
      <p:ext uri="{BB962C8B-B14F-4D97-AF65-F5344CB8AC3E}">
        <p14:creationId xmlns:p14="http://schemas.microsoft.com/office/powerpoint/2010/main" val="818656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Design-Step4</a:t>
            </a:r>
          </a:p>
        </p:txBody>
      </p:sp>
      <p:sp>
        <p:nvSpPr>
          <p:cNvPr id="11" name="文本框 10">
            <a:extLst>
              <a:ext uri="{FF2B5EF4-FFF2-40B4-BE49-F238E27FC236}">
                <a16:creationId xmlns:a16="http://schemas.microsoft.com/office/drawing/2014/main" id="{3DFDC1E8-DC27-4B95-B514-27E0B448E195}"/>
              </a:ext>
            </a:extLst>
          </p:cNvPr>
          <p:cNvSpPr txBox="1"/>
          <p:nvPr/>
        </p:nvSpPr>
        <p:spPr>
          <a:xfrm>
            <a:off x="6787889" y="2748963"/>
            <a:ext cx="4970724" cy="2353786"/>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rPr>
              <a:t>狩猎系统分析 </a:t>
            </a:r>
            <a:r>
              <a:rPr lang="en-US" altLang="zh-CN" sz="2000" dirty="0">
                <a:effectLst/>
              </a:rPr>
              <a:t>PCAP </a:t>
            </a:r>
            <a:r>
              <a:rPr lang="zh-CN" altLang="en-US" sz="2000" dirty="0">
                <a:effectLst/>
              </a:rPr>
              <a:t>和恶意软件后，会生成恶意 </a:t>
            </a:r>
            <a:r>
              <a:rPr lang="en-US" altLang="zh-CN" sz="2000" dirty="0">
                <a:effectLst/>
              </a:rPr>
              <a:t>IP </a:t>
            </a:r>
            <a:r>
              <a:rPr lang="zh-CN" altLang="en-US" sz="2000" dirty="0">
                <a:effectLst/>
              </a:rPr>
              <a:t>和 </a:t>
            </a:r>
            <a:r>
              <a:rPr lang="en-US" altLang="zh-CN" sz="2000" dirty="0">
                <a:effectLst/>
              </a:rPr>
              <a:t>URL </a:t>
            </a:r>
            <a:r>
              <a:rPr lang="zh-CN" altLang="en-US" sz="2000" dirty="0">
                <a:effectLst/>
              </a:rPr>
              <a:t>列表</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狩猎系统将通过内部服务审查这些列表以映射 </a:t>
            </a:r>
            <a:r>
              <a:rPr lang="en-US" altLang="zh-CN" sz="2000" dirty="0">
                <a:effectLst/>
              </a:rPr>
              <a:t>IP </a:t>
            </a:r>
            <a:r>
              <a:rPr lang="zh-CN" altLang="en-US" sz="2000" dirty="0">
                <a:effectLst/>
              </a:rPr>
              <a:t>和域名</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t>分别查看</a:t>
            </a:r>
            <a:r>
              <a:rPr lang="en-US" altLang="zh-CN" sz="2000" dirty="0"/>
              <a:t>IP</a:t>
            </a:r>
            <a:r>
              <a:rPr lang="zh-CN" altLang="en-US" sz="2000" dirty="0"/>
              <a:t>列表和域名列表</a:t>
            </a:r>
            <a:endParaRPr lang="zh-CN" altLang="en-US" dirty="0"/>
          </a:p>
        </p:txBody>
      </p:sp>
      <p:pic>
        <p:nvPicPr>
          <p:cNvPr id="3" name="图片 2">
            <a:extLst>
              <a:ext uri="{FF2B5EF4-FFF2-40B4-BE49-F238E27FC236}">
                <a16:creationId xmlns:a16="http://schemas.microsoft.com/office/drawing/2014/main" id="{3A5F622E-B5FA-49B3-BDE0-9C2D7469D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5596"/>
            <a:ext cx="6664917" cy="5447717"/>
          </a:xfrm>
          <a:prstGeom prst="rect">
            <a:avLst/>
          </a:prstGeom>
        </p:spPr>
      </p:pic>
      <p:sp>
        <p:nvSpPr>
          <p:cNvPr id="9" name="文本框 8">
            <a:extLst>
              <a:ext uri="{FF2B5EF4-FFF2-40B4-BE49-F238E27FC236}">
                <a16:creationId xmlns:a16="http://schemas.microsoft.com/office/drawing/2014/main" id="{6E12D48C-5BD3-415C-BC32-EDC70D4315B8}"/>
              </a:ext>
            </a:extLst>
          </p:cNvPr>
          <p:cNvSpPr txBox="1"/>
          <p:nvPr/>
        </p:nvSpPr>
        <p:spPr>
          <a:xfrm>
            <a:off x="6902188" y="1247491"/>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Generate IoC to Block List</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53296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Design-Step5</a:t>
            </a:r>
          </a:p>
        </p:txBody>
      </p:sp>
      <p:sp>
        <p:nvSpPr>
          <p:cNvPr id="10" name="文本框 9">
            <a:extLst>
              <a:ext uri="{FF2B5EF4-FFF2-40B4-BE49-F238E27FC236}">
                <a16:creationId xmlns:a16="http://schemas.microsoft.com/office/drawing/2014/main" id="{442252DD-4198-4BDD-8B8C-267C4470F0BB}"/>
              </a:ext>
            </a:extLst>
          </p:cNvPr>
          <p:cNvSpPr txBox="1"/>
          <p:nvPr/>
        </p:nvSpPr>
        <p:spPr>
          <a:xfrm>
            <a:off x="273843" y="980204"/>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Malware Analyzer</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9AF8844C-6D89-447D-AADD-B4D202B35086}"/>
              </a:ext>
            </a:extLst>
          </p:cNvPr>
          <p:cNvSpPr txBox="1"/>
          <p:nvPr/>
        </p:nvSpPr>
        <p:spPr>
          <a:xfrm>
            <a:off x="721519" y="1850933"/>
            <a:ext cx="3007519" cy="3738780"/>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构建了一个恶意软件表来记录有关恶意软件的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SHA-1</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C&amp;C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服务器和攻击者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IP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的详细信息</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首先得到威胁名称，之后使用内部扫描引擎重新扫描恶意软件。</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3" name="图片 2">
            <a:extLst>
              <a:ext uri="{FF2B5EF4-FFF2-40B4-BE49-F238E27FC236}">
                <a16:creationId xmlns:a16="http://schemas.microsoft.com/office/drawing/2014/main" id="{2CE389B4-FF4B-421A-9DBB-253A97958F66}"/>
              </a:ext>
            </a:extLst>
          </p:cNvPr>
          <p:cNvPicPr>
            <a:picLocks noChangeAspect="1"/>
          </p:cNvPicPr>
          <p:nvPr/>
        </p:nvPicPr>
        <p:blipFill>
          <a:blip r:embed="rId4"/>
          <a:stretch>
            <a:fillRect/>
          </a:stretch>
        </p:blipFill>
        <p:spPr>
          <a:xfrm>
            <a:off x="3708129" y="1886469"/>
            <a:ext cx="8483871" cy="3433239"/>
          </a:xfrm>
          <a:prstGeom prst="rect">
            <a:avLst/>
          </a:prstGeom>
        </p:spPr>
      </p:pic>
    </p:spTree>
    <p:extLst>
      <p:ext uri="{BB962C8B-B14F-4D97-AF65-F5344CB8AC3E}">
        <p14:creationId xmlns:p14="http://schemas.microsoft.com/office/powerpoint/2010/main" val="1392539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Design-Step6</a:t>
            </a:r>
          </a:p>
        </p:txBody>
      </p:sp>
      <p:sp>
        <p:nvSpPr>
          <p:cNvPr id="17" name="文本框 16">
            <a:extLst>
              <a:ext uri="{FF2B5EF4-FFF2-40B4-BE49-F238E27FC236}">
                <a16:creationId xmlns:a16="http://schemas.microsoft.com/office/drawing/2014/main" id="{9AF8844C-6D89-447D-AADD-B4D202B35086}"/>
              </a:ext>
            </a:extLst>
          </p:cNvPr>
          <p:cNvSpPr txBox="1"/>
          <p:nvPr/>
        </p:nvSpPr>
        <p:spPr>
          <a:xfrm>
            <a:off x="816769" y="4797594"/>
            <a:ext cx="10275094" cy="114403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威胁分析师手动追捕深度威胁。然而，如前所述，来自物联网和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ICS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的威胁数量太多，无法手动处理 。</a:t>
            </a:r>
          </a:p>
        </p:txBody>
      </p:sp>
      <p:pic>
        <p:nvPicPr>
          <p:cNvPr id="3" name="图片 2">
            <a:extLst>
              <a:ext uri="{FF2B5EF4-FFF2-40B4-BE49-F238E27FC236}">
                <a16:creationId xmlns:a16="http://schemas.microsoft.com/office/drawing/2014/main" id="{582106AA-958B-4364-8FBF-A98B18E2D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365" y="1884703"/>
            <a:ext cx="8298902" cy="2511905"/>
          </a:xfrm>
          <a:prstGeom prst="rect">
            <a:avLst/>
          </a:prstGeom>
        </p:spPr>
      </p:pic>
      <p:sp>
        <p:nvSpPr>
          <p:cNvPr id="9" name="文本框 8">
            <a:extLst>
              <a:ext uri="{FF2B5EF4-FFF2-40B4-BE49-F238E27FC236}">
                <a16:creationId xmlns:a16="http://schemas.microsoft.com/office/drawing/2014/main" id="{D168D365-CFC1-4023-99D0-D4DF32C1F198}"/>
              </a:ext>
            </a:extLst>
          </p:cNvPr>
          <p:cNvSpPr txBox="1"/>
          <p:nvPr/>
        </p:nvSpPr>
        <p:spPr>
          <a:xfrm>
            <a:off x="669129" y="1096721"/>
            <a:ext cx="77509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Threat Intelligence based on Athena</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62958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Design-Step6</a:t>
            </a:r>
          </a:p>
        </p:txBody>
      </p:sp>
      <p:sp>
        <p:nvSpPr>
          <p:cNvPr id="17" name="文本框 16">
            <a:extLst>
              <a:ext uri="{FF2B5EF4-FFF2-40B4-BE49-F238E27FC236}">
                <a16:creationId xmlns:a16="http://schemas.microsoft.com/office/drawing/2014/main" id="{9AF8844C-6D89-447D-AADD-B4D202B35086}"/>
              </a:ext>
            </a:extLst>
          </p:cNvPr>
          <p:cNvSpPr txBox="1"/>
          <p:nvPr/>
        </p:nvSpPr>
        <p:spPr>
          <a:xfrm>
            <a:off x="526254" y="1451895"/>
            <a:ext cx="10275094" cy="114403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为了方便威胁分析人员快速解决目标，设计了一些自动化的辅助机制，包括</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168D365-CFC1-4023-99D0-D4DF32C1F198}"/>
              </a:ext>
            </a:extLst>
          </p:cNvPr>
          <p:cNvSpPr txBox="1"/>
          <p:nvPr/>
        </p:nvSpPr>
        <p:spPr>
          <a:xfrm>
            <a:off x="526254" y="985302"/>
            <a:ext cx="766048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Threat Intelligence based on Athena</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55A8DC7D-5FA6-4AD9-86EF-AE178B26D7DD}"/>
              </a:ext>
            </a:extLst>
          </p:cNvPr>
          <p:cNvSpPr txBox="1"/>
          <p:nvPr/>
        </p:nvSpPr>
        <p:spPr>
          <a:xfrm>
            <a:off x="811412" y="2758963"/>
            <a:ext cx="61293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 Global Threat Atlas</a:t>
            </a:r>
          </a:p>
        </p:txBody>
      </p:sp>
      <p:pic>
        <p:nvPicPr>
          <p:cNvPr id="4" name="图片 3">
            <a:extLst>
              <a:ext uri="{FF2B5EF4-FFF2-40B4-BE49-F238E27FC236}">
                <a16:creationId xmlns:a16="http://schemas.microsoft.com/office/drawing/2014/main" id="{6A466438-67FC-4BA3-92C2-0460A358858A}"/>
              </a:ext>
            </a:extLst>
          </p:cNvPr>
          <p:cNvPicPr>
            <a:picLocks noChangeAspect="1"/>
          </p:cNvPicPr>
          <p:nvPr/>
        </p:nvPicPr>
        <p:blipFill>
          <a:blip r:embed="rId4"/>
          <a:stretch>
            <a:fillRect/>
          </a:stretch>
        </p:blipFill>
        <p:spPr>
          <a:xfrm>
            <a:off x="3876080" y="2245520"/>
            <a:ext cx="7953375" cy="3686175"/>
          </a:xfrm>
          <a:prstGeom prst="rect">
            <a:avLst/>
          </a:prstGeom>
        </p:spPr>
      </p:pic>
    </p:spTree>
    <p:extLst>
      <p:ext uri="{BB962C8B-B14F-4D97-AF65-F5344CB8AC3E}">
        <p14:creationId xmlns:p14="http://schemas.microsoft.com/office/powerpoint/2010/main" val="303212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Design-Step6</a:t>
            </a:r>
          </a:p>
        </p:txBody>
      </p:sp>
      <p:sp>
        <p:nvSpPr>
          <p:cNvPr id="17" name="文本框 16">
            <a:extLst>
              <a:ext uri="{FF2B5EF4-FFF2-40B4-BE49-F238E27FC236}">
                <a16:creationId xmlns:a16="http://schemas.microsoft.com/office/drawing/2014/main" id="{9AF8844C-6D89-447D-AADD-B4D202B35086}"/>
              </a:ext>
            </a:extLst>
          </p:cNvPr>
          <p:cNvSpPr txBox="1"/>
          <p:nvPr/>
        </p:nvSpPr>
        <p:spPr>
          <a:xfrm>
            <a:off x="463150" y="2456160"/>
            <a:ext cx="3879059" cy="1698029"/>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为了方便威胁分析人员快速解决目标，设计了一些自动化的辅助机制，包括</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168D365-CFC1-4023-99D0-D4DF32C1F198}"/>
              </a:ext>
            </a:extLst>
          </p:cNvPr>
          <p:cNvSpPr txBox="1"/>
          <p:nvPr/>
        </p:nvSpPr>
        <p:spPr>
          <a:xfrm>
            <a:off x="527311" y="1148824"/>
            <a:ext cx="398383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Threat Intelligence based on Athena</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55A8DC7D-5FA6-4AD9-86EF-AE178B26D7DD}"/>
              </a:ext>
            </a:extLst>
          </p:cNvPr>
          <p:cNvSpPr txBox="1"/>
          <p:nvPr/>
        </p:nvSpPr>
        <p:spPr>
          <a:xfrm>
            <a:off x="715562" y="4154189"/>
            <a:ext cx="416816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 Global Threat Atlas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 Attack Payload Integration       Notification </a:t>
            </a:r>
          </a:p>
        </p:txBody>
      </p:sp>
      <p:pic>
        <p:nvPicPr>
          <p:cNvPr id="3" name="图片 2">
            <a:extLst>
              <a:ext uri="{FF2B5EF4-FFF2-40B4-BE49-F238E27FC236}">
                <a16:creationId xmlns:a16="http://schemas.microsoft.com/office/drawing/2014/main" id="{A5FB8C11-D28E-4703-953A-B96044E6E588}"/>
              </a:ext>
            </a:extLst>
          </p:cNvPr>
          <p:cNvPicPr>
            <a:picLocks noChangeAspect="1"/>
          </p:cNvPicPr>
          <p:nvPr/>
        </p:nvPicPr>
        <p:blipFill>
          <a:blip r:embed="rId4"/>
          <a:stretch>
            <a:fillRect/>
          </a:stretch>
        </p:blipFill>
        <p:spPr>
          <a:xfrm>
            <a:off x="4665794" y="833227"/>
            <a:ext cx="7183229" cy="5357811"/>
          </a:xfrm>
          <a:prstGeom prst="rect">
            <a:avLst/>
          </a:prstGeom>
        </p:spPr>
      </p:pic>
    </p:spTree>
    <p:extLst>
      <p:ext uri="{BB962C8B-B14F-4D97-AF65-F5344CB8AC3E}">
        <p14:creationId xmlns:p14="http://schemas.microsoft.com/office/powerpoint/2010/main" val="614097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Design-Step6</a:t>
            </a:r>
          </a:p>
        </p:txBody>
      </p:sp>
      <p:sp>
        <p:nvSpPr>
          <p:cNvPr id="17" name="文本框 16">
            <a:extLst>
              <a:ext uri="{FF2B5EF4-FFF2-40B4-BE49-F238E27FC236}">
                <a16:creationId xmlns:a16="http://schemas.microsoft.com/office/drawing/2014/main" id="{9AF8844C-6D89-447D-AADD-B4D202B35086}"/>
              </a:ext>
            </a:extLst>
          </p:cNvPr>
          <p:cNvSpPr txBox="1"/>
          <p:nvPr/>
        </p:nvSpPr>
        <p:spPr>
          <a:xfrm>
            <a:off x="526254" y="1451895"/>
            <a:ext cx="10275094" cy="114403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为了方便威胁分析人员快速解决目标，设计了一些自动化的辅助机制，包括</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168D365-CFC1-4023-99D0-D4DF32C1F198}"/>
              </a:ext>
            </a:extLst>
          </p:cNvPr>
          <p:cNvSpPr txBox="1"/>
          <p:nvPr/>
        </p:nvSpPr>
        <p:spPr>
          <a:xfrm>
            <a:off x="526254" y="985302"/>
            <a:ext cx="766048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Threat Intelligence based on Athena</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55A8DC7D-5FA6-4AD9-86EF-AE178B26D7DD}"/>
              </a:ext>
            </a:extLst>
          </p:cNvPr>
          <p:cNvSpPr txBox="1"/>
          <p:nvPr/>
        </p:nvSpPr>
        <p:spPr>
          <a:xfrm>
            <a:off x="1506737" y="2333965"/>
            <a:ext cx="612933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 Global Threat Atlas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 Attack Payload Integration Notification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 Customized Hunting</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5B4DEB17-0B3C-43DE-ACB7-2D63AC587AF2}"/>
              </a:ext>
            </a:extLst>
          </p:cNvPr>
          <p:cNvPicPr>
            <a:picLocks noChangeAspect="1"/>
          </p:cNvPicPr>
          <p:nvPr/>
        </p:nvPicPr>
        <p:blipFill>
          <a:blip r:embed="rId4"/>
          <a:stretch>
            <a:fillRect/>
          </a:stretch>
        </p:blipFill>
        <p:spPr>
          <a:xfrm>
            <a:off x="776287" y="3662898"/>
            <a:ext cx="10363200" cy="2209800"/>
          </a:xfrm>
          <a:prstGeom prst="rect">
            <a:avLst/>
          </a:prstGeom>
        </p:spPr>
      </p:pic>
    </p:spTree>
    <p:extLst>
      <p:ext uri="{BB962C8B-B14F-4D97-AF65-F5344CB8AC3E}">
        <p14:creationId xmlns:p14="http://schemas.microsoft.com/office/powerpoint/2010/main" val="3299289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14087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-Mars Cheng</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42BB1CC-4D31-4CA5-A61E-0DFCEFB6BC6C}"/>
              </a:ext>
            </a:extLst>
          </p:cNvPr>
          <p:cNvPicPr>
            <a:picLocks noChangeAspect="1"/>
          </p:cNvPicPr>
          <p:nvPr/>
        </p:nvPicPr>
        <p:blipFill>
          <a:blip r:embed="rId4"/>
          <a:stretch>
            <a:fillRect/>
          </a:stretch>
        </p:blipFill>
        <p:spPr>
          <a:xfrm>
            <a:off x="207370" y="2199687"/>
            <a:ext cx="2426444" cy="2458625"/>
          </a:xfrm>
          <a:prstGeom prst="rect">
            <a:avLst/>
          </a:prstGeom>
        </p:spPr>
      </p:pic>
      <p:sp>
        <p:nvSpPr>
          <p:cNvPr id="11" name="文本框 10">
            <a:extLst>
              <a:ext uri="{FF2B5EF4-FFF2-40B4-BE49-F238E27FC236}">
                <a16:creationId xmlns:a16="http://schemas.microsoft.com/office/drawing/2014/main" id="{348F18F0-ED91-4FB8-B601-024A98D1FEB7}"/>
              </a:ext>
            </a:extLst>
          </p:cNvPr>
          <p:cNvSpPr txBox="1"/>
          <p:nvPr/>
        </p:nvSpPr>
        <p:spPr>
          <a:xfrm>
            <a:off x="2867025" y="1427201"/>
            <a:ext cx="9043988" cy="3785652"/>
          </a:xfrm>
          <a:prstGeom prst="rect">
            <a:avLst/>
          </a:prstGeom>
          <a:noFill/>
        </p:spPr>
        <p:txBody>
          <a:bodyPr wrap="square">
            <a:spAutoFit/>
          </a:bodyPr>
          <a:lstStyle/>
          <a:p>
            <a:pPr marL="342900" indent="-342900">
              <a:buFont typeface="Wingdings" panose="05000000000000000000" pitchFamily="2" charset="2"/>
              <a:buChar char="Ø"/>
            </a:pPr>
            <a:r>
              <a:rPr lang="en-US" altLang="zh-CN" sz="2000" b="0" i="0" dirty="0">
                <a:solidFill>
                  <a:srgbClr val="000000"/>
                </a:solidFill>
                <a:effectLst/>
                <a:latin typeface="Roboto" panose="02000000000000000000" pitchFamily="2" charset="0"/>
              </a:rPr>
              <a:t>Mars Cheng </a:t>
            </a:r>
            <a:r>
              <a:rPr lang="zh-CN" altLang="en-US" sz="2000" b="0" i="0" dirty="0">
                <a:solidFill>
                  <a:srgbClr val="000000"/>
                </a:solidFill>
                <a:effectLst/>
                <a:latin typeface="Roboto" panose="02000000000000000000" pitchFamily="2" charset="0"/>
              </a:rPr>
              <a:t>是 </a:t>
            </a:r>
            <a:r>
              <a:rPr lang="en-US" altLang="zh-CN" sz="2000" b="0" i="0" dirty="0" err="1">
                <a:solidFill>
                  <a:srgbClr val="000000"/>
                </a:solidFill>
                <a:effectLst/>
                <a:latin typeface="Roboto" panose="02000000000000000000" pitchFamily="2" charset="0"/>
              </a:rPr>
              <a:t>TXOne</a:t>
            </a:r>
            <a:r>
              <a:rPr lang="en-US" altLang="zh-CN" sz="2000" b="0" i="0" dirty="0">
                <a:solidFill>
                  <a:srgbClr val="000000"/>
                </a:solidFill>
                <a:effectLst/>
                <a:latin typeface="Roboto" panose="02000000000000000000" pitchFamily="2" charset="0"/>
              </a:rPr>
              <a:t> Networks </a:t>
            </a:r>
            <a:r>
              <a:rPr lang="zh-CN" altLang="en-US" sz="2000" b="0" i="0" dirty="0">
                <a:solidFill>
                  <a:srgbClr val="000000"/>
                </a:solidFill>
                <a:effectLst/>
                <a:latin typeface="Roboto" panose="02000000000000000000" pitchFamily="2" charset="0"/>
              </a:rPr>
              <a:t>和 </a:t>
            </a:r>
            <a:r>
              <a:rPr lang="en-US" altLang="zh-CN" sz="2000" b="0" i="0" dirty="0">
                <a:solidFill>
                  <a:srgbClr val="000000"/>
                </a:solidFill>
                <a:effectLst/>
                <a:latin typeface="Roboto" panose="02000000000000000000" pitchFamily="2" charset="0"/>
              </a:rPr>
              <a:t>Trend Micro </a:t>
            </a:r>
            <a:r>
              <a:rPr lang="zh-CN" altLang="en-US" sz="2000" b="0" i="0" dirty="0">
                <a:solidFill>
                  <a:srgbClr val="000000"/>
                </a:solidFill>
                <a:effectLst/>
                <a:latin typeface="Roboto" panose="02000000000000000000" pitchFamily="2" charset="0"/>
              </a:rPr>
              <a:t>的 </a:t>
            </a:r>
            <a:r>
              <a:rPr lang="en-US" altLang="zh-CN" sz="2000" b="0" i="0" dirty="0">
                <a:solidFill>
                  <a:srgbClr val="000000"/>
                </a:solidFill>
                <a:effectLst/>
                <a:latin typeface="Roboto" panose="02000000000000000000" pitchFamily="2" charset="0"/>
              </a:rPr>
              <a:t>IoT/ICS </a:t>
            </a:r>
            <a:r>
              <a:rPr lang="zh-CN" altLang="en-US" sz="2000" b="0" i="0" dirty="0">
                <a:solidFill>
                  <a:srgbClr val="000000"/>
                </a:solidFill>
                <a:effectLst/>
                <a:latin typeface="Roboto" panose="02000000000000000000" pitchFamily="2" charset="0"/>
              </a:rPr>
              <a:t>安全研究实验室的网络威胁研究员，融合了 </a:t>
            </a:r>
            <a:r>
              <a:rPr lang="en-US" altLang="zh-CN" sz="2000" b="0" i="0" dirty="0">
                <a:solidFill>
                  <a:srgbClr val="000000"/>
                </a:solidFill>
                <a:effectLst/>
                <a:latin typeface="Roboto" panose="02000000000000000000" pitchFamily="2" charset="0"/>
              </a:rPr>
              <a:t>ICS/SCADA </a:t>
            </a:r>
            <a:r>
              <a:rPr lang="zh-CN" altLang="en-US" sz="2000" b="0" i="0" dirty="0">
                <a:solidFill>
                  <a:srgbClr val="000000"/>
                </a:solidFill>
                <a:effectLst/>
                <a:latin typeface="Roboto" panose="02000000000000000000" pitchFamily="2" charset="0"/>
              </a:rPr>
              <a:t>和企业网络安全系统的背景和经验。 </a:t>
            </a:r>
            <a:endParaRPr lang="en-US" altLang="zh-CN" sz="2000" b="0" i="0" dirty="0">
              <a:solidFill>
                <a:srgbClr val="000000"/>
              </a:solidFill>
              <a:effectLst/>
              <a:latin typeface="Roboto" panose="02000000000000000000" pitchFamily="2" charset="0"/>
            </a:endParaRPr>
          </a:p>
          <a:p>
            <a:pPr marL="342900" indent="-342900">
              <a:buFont typeface="Wingdings" panose="05000000000000000000" pitchFamily="2" charset="2"/>
              <a:buChar char="Ø"/>
            </a:pPr>
            <a:r>
              <a:rPr lang="en-US" altLang="zh-CN" sz="2000" b="0" i="0" dirty="0">
                <a:solidFill>
                  <a:srgbClr val="000000"/>
                </a:solidFill>
                <a:effectLst/>
                <a:latin typeface="Roboto" panose="02000000000000000000" pitchFamily="2" charset="0"/>
              </a:rPr>
              <a:t>Mars </a:t>
            </a:r>
            <a:r>
              <a:rPr lang="zh-CN" altLang="en-US" sz="2000" b="0" i="0" dirty="0">
                <a:solidFill>
                  <a:srgbClr val="000000"/>
                </a:solidFill>
                <a:effectLst/>
                <a:latin typeface="Roboto" panose="02000000000000000000" pitchFamily="2" charset="0"/>
              </a:rPr>
              <a:t>已经确定了 </a:t>
            </a:r>
            <a:r>
              <a:rPr lang="en-US" altLang="zh-CN" sz="2000" b="0" i="0" dirty="0">
                <a:solidFill>
                  <a:srgbClr val="000000"/>
                </a:solidFill>
                <a:effectLst/>
                <a:latin typeface="Roboto" panose="02000000000000000000" pitchFamily="2" charset="0"/>
              </a:rPr>
              <a:t>10 </a:t>
            </a:r>
            <a:r>
              <a:rPr lang="zh-CN" altLang="en-US" sz="2000" b="0" i="0" dirty="0">
                <a:solidFill>
                  <a:srgbClr val="000000"/>
                </a:solidFill>
                <a:effectLst/>
                <a:latin typeface="Roboto" panose="02000000000000000000" pitchFamily="2" charset="0"/>
              </a:rPr>
              <a:t>多个 </a:t>
            </a:r>
            <a:r>
              <a:rPr lang="en-US" altLang="zh-CN" sz="2000" b="0" i="0" dirty="0">
                <a:solidFill>
                  <a:srgbClr val="000000"/>
                </a:solidFill>
                <a:effectLst/>
                <a:latin typeface="Roboto" panose="02000000000000000000" pitchFamily="2" charset="0"/>
              </a:rPr>
              <a:t>CVE-ID</a:t>
            </a:r>
            <a:r>
              <a:rPr lang="zh-CN" altLang="en-US" sz="2000" b="0" i="0" dirty="0">
                <a:solidFill>
                  <a:srgbClr val="000000"/>
                </a:solidFill>
                <a:effectLst/>
                <a:latin typeface="Roboto" panose="02000000000000000000" pitchFamily="2" charset="0"/>
              </a:rPr>
              <a:t>，并在</a:t>
            </a:r>
            <a:r>
              <a:rPr lang="en-US" altLang="zh-CN" sz="2000" b="0" i="0" dirty="0">
                <a:solidFill>
                  <a:srgbClr val="000000"/>
                </a:solidFill>
                <a:effectLst/>
                <a:latin typeface="Roboto" panose="02000000000000000000" pitchFamily="2" charset="0"/>
              </a:rPr>
              <a:t>3 </a:t>
            </a:r>
            <a:r>
              <a:rPr lang="zh-CN" altLang="en-US" sz="2000" b="0" i="0" dirty="0">
                <a:solidFill>
                  <a:srgbClr val="000000"/>
                </a:solidFill>
                <a:effectLst/>
                <a:latin typeface="Roboto" panose="02000000000000000000" pitchFamily="2" charset="0"/>
              </a:rPr>
              <a:t>篇关于应用密码学的 </a:t>
            </a:r>
            <a:r>
              <a:rPr lang="en-US" altLang="zh-CN" sz="2000" b="0" i="0" dirty="0">
                <a:solidFill>
                  <a:srgbClr val="000000"/>
                </a:solidFill>
                <a:effectLst/>
                <a:latin typeface="Roboto" panose="02000000000000000000" pitchFamily="2" charset="0"/>
              </a:rPr>
              <a:t>SCI </a:t>
            </a:r>
            <a:r>
              <a:rPr lang="zh-CN" altLang="en-US" sz="2000" b="0" i="0" dirty="0">
                <a:solidFill>
                  <a:srgbClr val="000000"/>
                </a:solidFill>
                <a:effectLst/>
                <a:latin typeface="Roboto" panose="02000000000000000000" pitchFamily="2" charset="0"/>
              </a:rPr>
              <a:t>顶级期刊上发表了工作。他的研究兴趣包括 </a:t>
            </a:r>
            <a:r>
              <a:rPr lang="en-US" altLang="zh-CN" sz="2000" b="0" i="0" dirty="0">
                <a:solidFill>
                  <a:srgbClr val="000000"/>
                </a:solidFill>
                <a:effectLst/>
                <a:latin typeface="Roboto" panose="02000000000000000000" pitchFamily="2" charset="0"/>
              </a:rPr>
              <a:t>ICS/SCADA </a:t>
            </a:r>
            <a:r>
              <a:rPr lang="zh-CN" altLang="en-US" sz="2000" b="0" i="0" dirty="0">
                <a:solidFill>
                  <a:srgbClr val="000000"/>
                </a:solidFill>
                <a:effectLst/>
                <a:latin typeface="Roboto" panose="02000000000000000000" pitchFamily="2" charset="0"/>
              </a:rPr>
              <a:t>安全、物联网和 </a:t>
            </a:r>
            <a:r>
              <a:rPr lang="en-US" altLang="zh-CN" sz="2000" b="0" i="0" dirty="0">
                <a:solidFill>
                  <a:srgbClr val="000000"/>
                </a:solidFill>
                <a:effectLst/>
                <a:latin typeface="Roboto" panose="02000000000000000000" pitchFamily="2" charset="0"/>
              </a:rPr>
              <a:t>ICS/SCADA </a:t>
            </a:r>
            <a:r>
              <a:rPr lang="zh-CN" altLang="en-US" sz="2000" b="0" i="0" dirty="0">
                <a:solidFill>
                  <a:srgbClr val="000000"/>
                </a:solidFill>
                <a:effectLst/>
                <a:latin typeface="Roboto" panose="02000000000000000000" pitchFamily="2" charset="0"/>
              </a:rPr>
              <a:t>的威胁搜寻、密码学以及跨所有平台（</a:t>
            </a:r>
            <a:r>
              <a:rPr lang="en-US" altLang="zh-CN" sz="2000" b="0" i="0" dirty="0">
                <a:solidFill>
                  <a:srgbClr val="000000"/>
                </a:solidFill>
                <a:effectLst/>
                <a:latin typeface="Roboto" panose="02000000000000000000" pitchFamily="2" charset="0"/>
              </a:rPr>
              <a:t>Web/IoT/Mobile/ICS/SCADA</a:t>
            </a:r>
            <a:r>
              <a:rPr lang="zh-CN" altLang="en-US" sz="2000" b="0" i="0" dirty="0">
                <a:solidFill>
                  <a:srgbClr val="000000"/>
                </a:solidFill>
                <a:effectLst/>
                <a:latin typeface="Roboto" panose="02000000000000000000" pitchFamily="2" charset="0"/>
              </a:rPr>
              <a:t>）的渗透测试。</a:t>
            </a:r>
            <a:endParaRPr lang="en-US" altLang="zh-CN" sz="2000" b="0" i="0" dirty="0">
              <a:solidFill>
                <a:srgbClr val="000000"/>
              </a:solidFill>
              <a:effectLst/>
              <a:latin typeface="Roboto" panose="02000000000000000000" pitchFamily="2" charset="0"/>
            </a:endParaRPr>
          </a:p>
          <a:p>
            <a:pPr marL="342900" indent="-342900">
              <a:buFont typeface="Wingdings" panose="05000000000000000000" pitchFamily="2" charset="2"/>
              <a:buChar char="Ø"/>
            </a:pPr>
            <a:r>
              <a:rPr lang="en-US" altLang="zh-CN" sz="2000" b="0" i="0">
                <a:solidFill>
                  <a:srgbClr val="000000"/>
                </a:solidFill>
                <a:effectLst/>
                <a:latin typeface="Roboto" panose="02000000000000000000" pitchFamily="2" charset="0"/>
              </a:rPr>
              <a:t>Mars </a:t>
            </a:r>
            <a:r>
              <a:rPr lang="zh-CN" altLang="en-US" sz="2000" b="0" i="0" dirty="0">
                <a:solidFill>
                  <a:srgbClr val="000000"/>
                </a:solidFill>
                <a:effectLst/>
                <a:latin typeface="Roboto" panose="02000000000000000000" pitchFamily="2" charset="0"/>
              </a:rPr>
              <a:t>经常在多个国际网络安全会议上发表演讲</a:t>
            </a:r>
            <a:r>
              <a:rPr lang="zh-CN" altLang="en-US" sz="2000" dirty="0">
                <a:solidFill>
                  <a:srgbClr val="000000"/>
                </a:solidFill>
                <a:latin typeface="Roboto" panose="02000000000000000000" pitchFamily="2" charset="0"/>
              </a:rPr>
              <a:t>和</a:t>
            </a:r>
            <a:r>
              <a:rPr lang="zh-CN" altLang="en-US" sz="2000" b="0" i="0" dirty="0">
                <a:solidFill>
                  <a:srgbClr val="000000"/>
                </a:solidFill>
                <a:effectLst/>
                <a:latin typeface="Roboto" panose="02000000000000000000" pitchFamily="2" charset="0"/>
              </a:rPr>
              <a:t>培训，例如 </a:t>
            </a:r>
            <a:r>
              <a:rPr lang="en-US" altLang="zh-CN" sz="2000" b="0" i="0" dirty="0">
                <a:solidFill>
                  <a:srgbClr val="000000"/>
                </a:solidFill>
                <a:effectLst/>
                <a:latin typeface="Roboto" panose="02000000000000000000" pitchFamily="2" charset="0"/>
              </a:rPr>
              <a:t>ICS Cyber​​ Security Conference Asia and USA 2019</a:t>
            </a:r>
            <a:r>
              <a:rPr lang="zh-CN" altLang="en-US" sz="2000" b="0" i="0" dirty="0">
                <a:solidFill>
                  <a:srgbClr val="000000"/>
                </a:solidFill>
                <a:effectLst/>
                <a:latin typeface="Roboto" panose="02000000000000000000" pitchFamily="2" charset="0"/>
              </a:rPr>
              <a:t>、</a:t>
            </a:r>
            <a:r>
              <a:rPr lang="en-US" altLang="zh-CN" sz="2000" b="0" i="0" dirty="0">
                <a:solidFill>
                  <a:srgbClr val="000000"/>
                </a:solidFill>
                <a:effectLst/>
                <a:latin typeface="Roboto" panose="02000000000000000000" pitchFamily="2" charset="0"/>
              </a:rPr>
              <a:t>HITB Lockdown 002 </a:t>
            </a:r>
            <a:r>
              <a:rPr lang="zh-CN" altLang="en-US" sz="2000" b="0" i="0" dirty="0">
                <a:solidFill>
                  <a:srgbClr val="000000"/>
                </a:solidFill>
                <a:effectLst/>
                <a:latin typeface="Roboto" panose="02000000000000000000" pitchFamily="2" charset="0"/>
              </a:rPr>
              <a:t>，</a:t>
            </a:r>
            <a:r>
              <a:rPr lang="en-US" altLang="zh-CN" sz="2000" b="0" i="0" dirty="0">
                <a:solidFill>
                  <a:srgbClr val="000000"/>
                </a:solidFill>
                <a:effectLst/>
                <a:latin typeface="Roboto" panose="02000000000000000000" pitchFamily="2" charset="0"/>
              </a:rPr>
              <a:t> Black Hat Europe</a:t>
            </a:r>
            <a:r>
              <a:rPr lang="zh-CN" altLang="en-US" sz="2000" b="0" i="0" dirty="0">
                <a:solidFill>
                  <a:srgbClr val="000000"/>
                </a:solidFill>
                <a:effectLst/>
                <a:latin typeface="Roboto" panose="02000000000000000000" pitchFamily="2" charset="0"/>
              </a:rPr>
              <a:t>、</a:t>
            </a:r>
            <a:r>
              <a:rPr lang="en-US" altLang="zh-CN" sz="2000" b="0" i="0" dirty="0">
                <a:solidFill>
                  <a:srgbClr val="000000"/>
                </a:solidFill>
                <a:effectLst/>
                <a:latin typeface="Roboto" panose="02000000000000000000" pitchFamily="2" charset="0"/>
              </a:rPr>
              <a:t>DEFCON</a:t>
            </a:r>
            <a:r>
              <a:rPr lang="zh-CN" altLang="en-US" sz="2000" b="0" i="0" dirty="0">
                <a:solidFill>
                  <a:srgbClr val="000000"/>
                </a:solidFill>
                <a:effectLst/>
                <a:latin typeface="Roboto" panose="02000000000000000000" pitchFamily="2" charset="0"/>
              </a:rPr>
              <a:t>、</a:t>
            </a:r>
            <a:r>
              <a:rPr lang="en-US" altLang="zh-CN" sz="2000" b="0" i="0" dirty="0" err="1">
                <a:solidFill>
                  <a:srgbClr val="000000"/>
                </a:solidFill>
                <a:effectLst/>
                <a:latin typeface="Roboto" panose="02000000000000000000" pitchFamily="2" charset="0"/>
              </a:rPr>
              <a:t>SecTor</a:t>
            </a:r>
            <a:r>
              <a:rPr lang="zh-CN" altLang="en-US" sz="2000" b="0" i="0" dirty="0">
                <a:solidFill>
                  <a:srgbClr val="000000"/>
                </a:solidFill>
                <a:effectLst/>
                <a:latin typeface="Roboto" panose="02000000000000000000" pitchFamily="2" charset="0"/>
              </a:rPr>
              <a:t>、、</a:t>
            </a:r>
            <a:r>
              <a:rPr lang="en-US" altLang="zh-CN" sz="2000" b="0" i="0" dirty="0">
                <a:solidFill>
                  <a:srgbClr val="000000"/>
                </a:solidFill>
                <a:effectLst/>
                <a:latin typeface="Roboto" panose="02000000000000000000" pitchFamily="2" charset="0"/>
              </a:rPr>
              <a:t>ICS Cyber​​ Security Conference Asia and USA</a:t>
            </a:r>
            <a:r>
              <a:rPr lang="zh-CN" altLang="en-US" sz="2000" b="0" i="0" dirty="0">
                <a:solidFill>
                  <a:srgbClr val="000000"/>
                </a:solidFill>
                <a:effectLst/>
                <a:latin typeface="Roboto" panose="02000000000000000000" pitchFamily="2" charset="0"/>
              </a:rPr>
              <a:t>、</a:t>
            </a:r>
            <a:r>
              <a:rPr lang="en-US" altLang="zh-CN" sz="2000" b="0" i="0" dirty="0">
                <a:solidFill>
                  <a:srgbClr val="000000"/>
                </a:solidFill>
                <a:effectLst/>
                <a:latin typeface="Roboto" panose="02000000000000000000" pitchFamily="2" charset="0"/>
              </a:rPr>
              <a:t>HITCON</a:t>
            </a:r>
            <a:r>
              <a:rPr lang="zh-CN" altLang="en-US" sz="2000" b="0" i="0" dirty="0">
                <a:solidFill>
                  <a:srgbClr val="000000"/>
                </a:solidFill>
                <a:effectLst/>
                <a:latin typeface="Roboto" panose="02000000000000000000" pitchFamily="2" charset="0"/>
              </a:rPr>
              <a:t>、</a:t>
            </a:r>
            <a:r>
              <a:rPr lang="en-US" altLang="zh-CN" sz="2000" b="0" i="0" dirty="0">
                <a:solidFill>
                  <a:srgbClr val="000000"/>
                </a:solidFill>
                <a:effectLst/>
                <a:latin typeface="Roboto" panose="02000000000000000000" pitchFamily="2" charset="0"/>
              </a:rPr>
              <a:t>SINCON</a:t>
            </a:r>
            <a:r>
              <a:rPr lang="zh-CN" altLang="en-US" sz="2000" b="0" i="0" dirty="0">
                <a:solidFill>
                  <a:srgbClr val="000000"/>
                </a:solidFill>
                <a:effectLst/>
                <a:latin typeface="Roboto" panose="02000000000000000000" pitchFamily="2" charset="0"/>
              </a:rPr>
              <a:t>、</a:t>
            </a:r>
            <a:r>
              <a:rPr lang="en-US" altLang="zh-CN" sz="2000" b="0" i="0" dirty="0">
                <a:solidFill>
                  <a:srgbClr val="000000"/>
                </a:solidFill>
                <a:effectLst/>
                <a:latin typeface="Roboto" panose="02000000000000000000" pitchFamily="2" charset="0"/>
              </a:rPr>
              <a:t>VXCON</a:t>
            </a:r>
            <a:r>
              <a:rPr lang="zh-CN" altLang="en-US" sz="2000" b="0" i="0" dirty="0">
                <a:solidFill>
                  <a:srgbClr val="000000"/>
                </a:solidFill>
                <a:effectLst/>
                <a:latin typeface="Roboto" panose="02000000000000000000" pitchFamily="2" charset="0"/>
              </a:rPr>
              <a:t>、</a:t>
            </a:r>
            <a:r>
              <a:rPr lang="en-US" altLang="zh-CN" sz="2000" b="0" i="0" dirty="0">
                <a:solidFill>
                  <a:srgbClr val="000000"/>
                </a:solidFill>
                <a:effectLst/>
                <a:latin typeface="Roboto" panose="02000000000000000000" pitchFamily="2" charset="0"/>
              </a:rPr>
              <a:t>CYBERSEC</a:t>
            </a:r>
            <a:r>
              <a:rPr lang="zh-CN" altLang="en-US" sz="2000" dirty="0">
                <a:solidFill>
                  <a:srgbClr val="000000"/>
                </a:solidFill>
                <a:latin typeface="Roboto" panose="02000000000000000000" pitchFamily="2" charset="0"/>
              </a:rPr>
              <a:t>和</a:t>
            </a:r>
            <a:r>
              <a:rPr lang="en-US" altLang="zh-CN" sz="2000" b="0" i="0" dirty="0">
                <a:solidFill>
                  <a:srgbClr val="000000"/>
                </a:solidFill>
                <a:effectLst/>
                <a:latin typeface="Roboto" panose="02000000000000000000" pitchFamily="2" charset="0"/>
              </a:rPr>
              <a:t>CLOUDSEC </a:t>
            </a:r>
            <a:r>
              <a:rPr lang="zh-CN" altLang="en-US" sz="2000" b="0" i="0" dirty="0">
                <a:solidFill>
                  <a:srgbClr val="000000"/>
                </a:solidFill>
                <a:effectLst/>
                <a:latin typeface="Roboto" panose="02000000000000000000" pitchFamily="2" charset="0"/>
              </a:rPr>
              <a:t>以及其他与 </a:t>
            </a:r>
            <a:r>
              <a:rPr lang="en-US" altLang="zh-CN" sz="2000" b="0" i="0" dirty="0">
                <a:solidFill>
                  <a:srgbClr val="000000"/>
                </a:solidFill>
                <a:effectLst/>
                <a:latin typeface="Roboto" panose="02000000000000000000" pitchFamily="2" charset="0"/>
              </a:rPr>
              <a:t>ICS </a:t>
            </a:r>
            <a:r>
              <a:rPr lang="zh-CN" altLang="en-US" sz="2000" b="0" i="0" dirty="0">
                <a:solidFill>
                  <a:srgbClr val="000000"/>
                </a:solidFill>
                <a:effectLst/>
                <a:latin typeface="Roboto" panose="02000000000000000000" pitchFamily="2" charset="0"/>
              </a:rPr>
              <a:t>和 </a:t>
            </a:r>
            <a:r>
              <a:rPr lang="en-US" altLang="zh-CN" sz="2000" b="0" i="0" dirty="0">
                <a:solidFill>
                  <a:srgbClr val="000000"/>
                </a:solidFill>
                <a:effectLst/>
                <a:latin typeface="Roboto" panose="02000000000000000000" pitchFamily="2" charset="0"/>
              </a:rPr>
              <a:t>IoT </a:t>
            </a:r>
            <a:r>
              <a:rPr lang="zh-CN" altLang="en-US" sz="2000" b="0" i="0" dirty="0">
                <a:solidFill>
                  <a:srgbClr val="000000"/>
                </a:solidFill>
                <a:effectLst/>
                <a:latin typeface="Roboto" panose="02000000000000000000" pitchFamily="2" charset="0"/>
              </a:rPr>
              <a:t>安全主题相关的会议和研讨会。</a:t>
            </a:r>
            <a:endParaRPr lang="en-US" altLang="zh-CN" sz="2000" b="0" i="0" dirty="0">
              <a:solidFill>
                <a:srgbClr val="000000"/>
              </a:solidFill>
              <a:effectLst/>
              <a:latin typeface="Roboto" panose="02000000000000000000" pitchFamily="2" charset="0"/>
            </a:endParaRPr>
          </a:p>
          <a:p>
            <a:pPr marL="342900" indent="-342900">
              <a:buFont typeface="Wingdings" panose="05000000000000000000" pitchFamily="2" charset="2"/>
              <a:buChar char="Ø"/>
            </a:pPr>
            <a:r>
              <a:rPr lang="en-US" altLang="zh-CN" sz="2000" b="0" i="0" dirty="0">
                <a:solidFill>
                  <a:srgbClr val="000000"/>
                </a:solidFill>
                <a:effectLst/>
                <a:latin typeface="Roboto" panose="02000000000000000000" pitchFamily="2" charset="0"/>
              </a:rPr>
              <a:t>Mars </a:t>
            </a:r>
            <a:r>
              <a:rPr lang="zh-CN" altLang="en-US" sz="2000" b="0" i="0" dirty="0">
                <a:solidFill>
                  <a:srgbClr val="000000"/>
                </a:solidFill>
                <a:effectLst/>
                <a:latin typeface="Roboto" panose="02000000000000000000" pitchFamily="2" charset="0"/>
              </a:rPr>
              <a:t>是 </a:t>
            </a:r>
            <a:r>
              <a:rPr lang="en-US" altLang="zh-CN" sz="2000" b="0" i="0" dirty="0">
                <a:solidFill>
                  <a:srgbClr val="000000"/>
                </a:solidFill>
                <a:effectLst/>
                <a:latin typeface="Roboto" panose="02000000000000000000" pitchFamily="2" charset="0"/>
              </a:rPr>
              <a:t>HITCON 2021 </a:t>
            </a:r>
            <a:r>
              <a:rPr lang="zh-CN" altLang="en-US" sz="2000" b="0" i="0" dirty="0">
                <a:solidFill>
                  <a:srgbClr val="000000"/>
                </a:solidFill>
                <a:effectLst/>
                <a:latin typeface="Roboto" panose="02000000000000000000" pitchFamily="2" charset="0"/>
              </a:rPr>
              <a:t>的总协调员，也是 </a:t>
            </a:r>
            <a:r>
              <a:rPr lang="en-US" altLang="zh-CN" sz="2000" b="0" i="0" dirty="0">
                <a:solidFill>
                  <a:srgbClr val="000000"/>
                </a:solidFill>
                <a:effectLst/>
                <a:latin typeface="Roboto" panose="02000000000000000000" pitchFamily="2" charset="0"/>
              </a:rPr>
              <a:t>HITCON 2020 </a:t>
            </a:r>
            <a:r>
              <a:rPr lang="zh-CN" altLang="en-US" sz="2000" b="0" i="0" dirty="0">
                <a:solidFill>
                  <a:srgbClr val="000000"/>
                </a:solidFill>
                <a:effectLst/>
                <a:latin typeface="Roboto" panose="02000000000000000000" pitchFamily="2" charset="0"/>
              </a:rPr>
              <a:t>的副总协调员。</a:t>
            </a:r>
            <a:endParaRPr lang="zh-CN" altLang="en-US" sz="2000" dirty="0"/>
          </a:p>
        </p:txBody>
      </p:sp>
    </p:spTree>
    <p:extLst>
      <p:ext uri="{BB962C8B-B14F-4D97-AF65-F5344CB8AC3E}">
        <p14:creationId xmlns:p14="http://schemas.microsoft.com/office/powerpoint/2010/main" val="347444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Design-Step7</a:t>
            </a:r>
          </a:p>
        </p:txBody>
      </p:sp>
      <p:pic>
        <p:nvPicPr>
          <p:cNvPr id="3" name="图片 2">
            <a:extLst>
              <a:ext uri="{FF2B5EF4-FFF2-40B4-BE49-F238E27FC236}">
                <a16:creationId xmlns:a16="http://schemas.microsoft.com/office/drawing/2014/main" id="{A5957885-74A4-49DE-A1D2-466F08689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12" y="1880672"/>
            <a:ext cx="10844181" cy="1548328"/>
          </a:xfrm>
          <a:prstGeom prst="rect">
            <a:avLst/>
          </a:prstGeom>
        </p:spPr>
      </p:pic>
      <p:sp>
        <p:nvSpPr>
          <p:cNvPr id="8" name="文本框 7">
            <a:extLst>
              <a:ext uri="{FF2B5EF4-FFF2-40B4-BE49-F238E27FC236}">
                <a16:creationId xmlns:a16="http://schemas.microsoft.com/office/drawing/2014/main" id="{EC294281-5504-4359-BCCC-41243AD359B9}"/>
              </a:ext>
            </a:extLst>
          </p:cNvPr>
          <p:cNvSpPr txBox="1"/>
          <p:nvPr/>
        </p:nvSpPr>
        <p:spPr>
          <a:xfrm>
            <a:off x="526254" y="985302"/>
            <a:ext cx="766048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One-Click Deployment/Re-Deployment</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A3B84751-EFD4-49A2-BDD1-98B6100D73E8}"/>
              </a:ext>
            </a:extLst>
          </p:cNvPr>
          <p:cNvSpPr txBox="1"/>
          <p:nvPr/>
        </p:nvSpPr>
        <p:spPr>
          <a:xfrm>
            <a:off x="1484277" y="3845727"/>
            <a:ext cx="9220200" cy="1569660"/>
          </a:xfrm>
          <a:prstGeom prst="rect">
            <a:avLst/>
          </a:prstGeom>
          <a:noFill/>
        </p:spPr>
        <p:txBody>
          <a:bodyPr wrap="square">
            <a:spAutoFit/>
          </a:bodyPr>
          <a:lstStyle/>
          <a:p>
            <a:pPr marL="342900" indent="-342900">
              <a:buFont typeface="Wingdings" panose="05000000000000000000" pitchFamily="2" charset="2"/>
              <a:buChar char="p"/>
            </a:pPr>
            <a:r>
              <a:rPr lang="zh-CN" altLang="en-US" sz="2400" dirty="0">
                <a:effectLst/>
              </a:rPr>
              <a:t>这是为加强自动化流程而设置的功能。威胁日新月异，因此在世界各地的狩猎引擎都具有相同的检测能力。</a:t>
            </a:r>
            <a:endParaRPr lang="en-US" altLang="zh-CN" sz="2400" dirty="0">
              <a:effectLst/>
            </a:endParaRPr>
          </a:p>
          <a:p>
            <a:pPr marL="342900" indent="-342900">
              <a:buFont typeface="Wingdings" panose="05000000000000000000" pitchFamily="2" charset="2"/>
              <a:buChar char="p"/>
            </a:pPr>
            <a:r>
              <a:rPr lang="zh-CN" altLang="en-US" sz="2400" dirty="0">
                <a:effectLst/>
              </a:rPr>
              <a:t>为了应对不断更新的威胁，经常需要将新的狩猎引擎映像部署到狩猎系统中</a:t>
            </a:r>
            <a:r>
              <a:rPr lang="zh-CN" altLang="en-US" sz="2400" dirty="0"/>
              <a:t> </a:t>
            </a:r>
          </a:p>
        </p:txBody>
      </p:sp>
    </p:spTree>
    <p:extLst>
      <p:ext uri="{BB962C8B-B14F-4D97-AF65-F5344CB8AC3E}">
        <p14:creationId xmlns:p14="http://schemas.microsoft.com/office/powerpoint/2010/main" val="3888739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Design-Step7</a:t>
            </a:r>
          </a:p>
        </p:txBody>
      </p:sp>
      <p:sp>
        <p:nvSpPr>
          <p:cNvPr id="8" name="文本框 7">
            <a:extLst>
              <a:ext uri="{FF2B5EF4-FFF2-40B4-BE49-F238E27FC236}">
                <a16:creationId xmlns:a16="http://schemas.microsoft.com/office/drawing/2014/main" id="{EC294281-5504-4359-BCCC-41243AD359B9}"/>
              </a:ext>
            </a:extLst>
          </p:cNvPr>
          <p:cNvSpPr txBox="1"/>
          <p:nvPr/>
        </p:nvSpPr>
        <p:spPr>
          <a:xfrm>
            <a:off x="526253" y="985302"/>
            <a:ext cx="10886319" cy="8925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One-Click Deployment/Re-Deployment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Features of Our IoT and ICS Threat Hunting System</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A3B84751-EFD4-49A2-BDD1-98B6100D73E8}"/>
              </a:ext>
            </a:extLst>
          </p:cNvPr>
          <p:cNvSpPr txBox="1"/>
          <p:nvPr/>
        </p:nvSpPr>
        <p:spPr>
          <a:xfrm>
            <a:off x="714886" y="2456536"/>
            <a:ext cx="10509051" cy="2723118"/>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Hunting Engine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经过多次调整和增强，我们的狩猎引擎可以识别超过 </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30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种跨物联网和 </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ICS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的协议 </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Dynamic Analysis</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prstClr val="black"/>
                </a:solidFill>
                <a:latin typeface="等线"/>
                <a:ea typeface="等线" panose="02010600030101010101" pitchFamily="2" charset="-122"/>
              </a:rPr>
              <a:t>根据每小时流量大小自动动态调整分析过程 </a:t>
            </a:r>
            <a:endParaRPr lang="en-US" altLang="zh-CN" sz="2400" dirty="0">
              <a:solidFill>
                <a:prstClr val="black"/>
              </a:solidFill>
              <a:latin typeface="等线"/>
              <a:ea typeface="等线" panose="02010600030101010101" pitchFamily="2" charset="-122"/>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In-depth Analysis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prstClr val="black"/>
                </a:solidFill>
                <a:latin typeface="等线"/>
                <a:ea typeface="等线" panose="02010600030101010101" pitchFamily="2" charset="-122"/>
              </a:rPr>
              <a:t>与使用日志文件分析蜜罐不同，我们通过内置在 </a:t>
            </a:r>
            <a:r>
              <a:rPr lang="en-US" altLang="zh-CN" sz="2000" dirty="0">
                <a:solidFill>
                  <a:prstClr val="black"/>
                </a:solidFill>
                <a:latin typeface="等线"/>
                <a:ea typeface="等线" panose="02010600030101010101" pitchFamily="2" charset="-122"/>
              </a:rPr>
              <a:t>AWS ECS </a:t>
            </a:r>
            <a:r>
              <a:rPr lang="zh-CN" altLang="en-US" sz="2000" dirty="0">
                <a:solidFill>
                  <a:prstClr val="black"/>
                </a:solidFill>
                <a:latin typeface="等线"/>
                <a:ea typeface="等线" panose="02010600030101010101" pitchFamily="2" charset="-122"/>
              </a:rPr>
              <a:t>服务中的负载均衡器从 </a:t>
            </a:r>
            <a:r>
              <a:rPr lang="en-US" altLang="zh-CN" sz="2000" dirty="0">
                <a:solidFill>
                  <a:prstClr val="black"/>
                </a:solidFill>
                <a:latin typeface="等线"/>
                <a:ea typeface="等线" panose="02010600030101010101" pitchFamily="2" charset="-122"/>
              </a:rPr>
              <a:t>PCAP </a:t>
            </a:r>
            <a:r>
              <a:rPr lang="zh-CN" altLang="en-US" sz="2000" dirty="0">
                <a:solidFill>
                  <a:prstClr val="black"/>
                </a:solidFill>
                <a:latin typeface="等线"/>
                <a:ea typeface="等线" panose="02010600030101010101" pitchFamily="2" charset="-122"/>
              </a:rPr>
              <a:t>执行详细分析（</a:t>
            </a:r>
            <a:r>
              <a:rPr lang="en-US" altLang="zh-CN" sz="2000" dirty="0">
                <a:solidFill>
                  <a:prstClr val="black"/>
                </a:solidFill>
                <a:latin typeface="等线"/>
                <a:ea typeface="等线" panose="02010600030101010101" pitchFamily="2" charset="-122"/>
              </a:rPr>
              <a:t>IP</a:t>
            </a:r>
            <a:r>
              <a:rPr lang="zh-CN" altLang="en-US" sz="2000" dirty="0">
                <a:solidFill>
                  <a:prstClr val="black"/>
                </a:solidFill>
                <a:latin typeface="等线"/>
                <a:ea typeface="等线" panose="02010600030101010101" pitchFamily="2" charset="-122"/>
              </a:rPr>
              <a:t>、域、有效负载、恶意软件等） </a:t>
            </a:r>
            <a:endParaRPr lang="en-US" altLang="zh-CN" sz="240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423022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Design-Step7</a:t>
            </a:r>
          </a:p>
        </p:txBody>
      </p:sp>
      <p:sp>
        <p:nvSpPr>
          <p:cNvPr id="8" name="文本框 7">
            <a:extLst>
              <a:ext uri="{FF2B5EF4-FFF2-40B4-BE49-F238E27FC236}">
                <a16:creationId xmlns:a16="http://schemas.microsoft.com/office/drawing/2014/main" id="{EC294281-5504-4359-BCCC-41243AD359B9}"/>
              </a:ext>
            </a:extLst>
          </p:cNvPr>
          <p:cNvSpPr txBox="1"/>
          <p:nvPr/>
        </p:nvSpPr>
        <p:spPr>
          <a:xfrm>
            <a:off x="526253" y="985302"/>
            <a:ext cx="10886319" cy="8925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One-Click Deployment/Re-Deployment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Features of Our IoT and ICS Threat Hunting System</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A3B84751-EFD4-49A2-BDD1-98B6100D73E8}"/>
              </a:ext>
            </a:extLst>
          </p:cNvPr>
          <p:cNvSpPr txBox="1"/>
          <p:nvPr/>
        </p:nvSpPr>
        <p:spPr>
          <a:xfrm>
            <a:off x="714886" y="2399223"/>
            <a:ext cx="10509051" cy="2628925"/>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Payload Classification</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effectLst/>
              </a:rPr>
              <a:t>对大量有效载荷进行了分类。通过分类机制，将同一类型攻击的有效载荷有效地聚合在一起，帮助在短时间内识别已知和未知的攻击情况</a:t>
            </a:r>
            <a:r>
              <a:rPr lang="zh-CN" altLang="en-US" sz="2000" dirty="0"/>
              <a:t> </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One-Click Deployment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effectLst/>
              </a:rPr>
              <a:t>在管理方面，在每次增强狩猎引擎后实现一键部署</a:t>
            </a:r>
            <a:r>
              <a:rPr lang="zh-CN" altLang="en-US" sz="2000" dirty="0"/>
              <a:t> </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Construction Costs are Gradually Decreasing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effectLst/>
              </a:rPr>
              <a:t>为了最大限度地利用资源，会自动冻结超过 </a:t>
            </a:r>
            <a:r>
              <a:rPr lang="en-US" altLang="zh-CN" sz="2000" dirty="0">
                <a:effectLst/>
              </a:rPr>
              <a:t>1 </a:t>
            </a:r>
            <a:r>
              <a:rPr lang="zh-CN" altLang="en-US" sz="2000" dirty="0">
                <a:effectLst/>
              </a:rPr>
              <a:t>年的数据</a:t>
            </a:r>
            <a:r>
              <a:rPr lang="zh-CN" altLang="en-US" sz="2000" dirty="0"/>
              <a:t> </a:t>
            </a:r>
            <a:endPar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64919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10" name="文本框 9">
            <a:extLst>
              <a:ext uri="{FF2B5EF4-FFF2-40B4-BE49-F238E27FC236}">
                <a16:creationId xmlns:a16="http://schemas.microsoft.com/office/drawing/2014/main" id="{90DE5538-4FAF-4BBA-A0FA-2E64B286812E}"/>
              </a:ext>
            </a:extLst>
          </p:cNvPr>
          <p:cNvSpPr txBox="1"/>
          <p:nvPr/>
        </p:nvSpPr>
        <p:spPr>
          <a:xfrm>
            <a:off x="1712119" y="1884076"/>
            <a:ext cx="8541544" cy="2813591"/>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分析跨越了从 </a:t>
            </a:r>
            <a:r>
              <a:rPr lang="en-US" altLang="zh-CN" sz="2000" dirty="0">
                <a:effectLst/>
                <a:latin typeface="Times New Roman" panose="02020603050405020304" pitchFamily="18" charset="0"/>
                <a:cs typeface="Times New Roman" panose="02020603050405020304" pitchFamily="18" charset="0"/>
              </a:rPr>
              <a:t>2019 </a:t>
            </a:r>
            <a:r>
              <a:rPr lang="zh-CN" altLang="en-US" sz="2000" dirty="0">
                <a:effectLst/>
                <a:latin typeface="Times New Roman" panose="02020603050405020304" pitchFamily="18" charset="0"/>
                <a:cs typeface="Times New Roman" panose="02020603050405020304" pitchFamily="18" charset="0"/>
              </a:rPr>
              <a:t>年 </a:t>
            </a:r>
            <a:r>
              <a:rPr lang="en-US" altLang="zh-CN" sz="2000" dirty="0">
                <a:effectLst/>
                <a:latin typeface="Times New Roman" panose="02020603050405020304" pitchFamily="18" charset="0"/>
                <a:cs typeface="Times New Roman" panose="02020603050405020304" pitchFamily="18" charset="0"/>
              </a:rPr>
              <a:t>9 </a:t>
            </a:r>
            <a:r>
              <a:rPr lang="zh-CN" altLang="en-US" sz="2000" dirty="0">
                <a:effectLst/>
                <a:latin typeface="Times New Roman" panose="02020603050405020304" pitchFamily="18" charset="0"/>
                <a:cs typeface="Times New Roman" panose="02020603050405020304" pitchFamily="18" charset="0"/>
              </a:rPr>
              <a:t>月到 </a:t>
            </a:r>
            <a:r>
              <a:rPr lang="en-US" altLang="zh-CN" sz="2000" dirty="0">
                <a:effectLst/>
                <a:latin typeface="Times New Roman" panose="02020603050405020304" pitchFamily="18" charset="0"/>
                <a:cs typeface="Times New Roman" panose="02020603050405020304" pitchFamily="18" charset="0"/>
              </a:rPr>
              <a:t>2020 </a:t>
            </a:r>
            <a:r>
              <a:rPr lang="zh-CN" altLang="en-US" sz="2000" dirty="0">
                <a:effectLst/>
                <a:latin typeface="Times New Roman" panose="02020603050405020304" pitchFamily="18" charset="0"/>
                <a:cs typeface="Times New Roman" panose="02020603050405020304" pitchFamily="18" charset="0"/>
              </a:rPr>
              <a:t>年 </a:t>
            </a:r>
            <a:r>
              <a:rPr lang="en-US" altLang="zh-CN" sz="2000" dirty="0">
                <a:effectLst/>
                <a:latin typeface="Times New Roman" panose="02020603050405020304" pitchFamily="18" charset="0"/>
                <a:cs typeface="Times New Roman" panose="02020603050405020304" pitchFamily="18" charset="0"/>
              </a:rPr>
              <a:t>10 </a:t>
            </a:r>
            <a:r>
              <a:rPr lang="zh-CN" altLang="en-US" sz="2000" dirty="0">
                <a:effectLst/>
                <a:latin typeface="Times New Roman" panose="02020603050405020304" pitchFamily="18" charset="0"/>
                <a:cs typeface="Times New Roman" panose="02020603050405020304" pitchFamily="18" charset="0"/>
              </a:rPr>
              <a:t>月的短短 </a:t>
            </a:r>
            <a:r>
              <a:rPr lang="en-US" altLang="zh-CN" sz="2000" dirty="0">
                <a:effectLst/>
                <a:latin typeface="Times New Roman" panose="02020603050405020304" pitchFamily="18" charset="0"/>
                <a:cs typeface="Times New Roman" panose="02020603050405020304" pitchFamily="18" charset="0"/>
              </a:rPr>
              <a:t>1 </a:t>
            </a:r>
            <a:r>
              <a:rPr lang="zh-CN" altLang="en-US" sz="2000" dirty="0">
                <a:effectLst/>
                <a:latin typeface="Times New Roman" panose="02020603050405020304" pitchFamily="18" charset="0"/>
                <a:cs typeface="Times New Roman" panose="02020603050405020304" pitchFamily="18" charset="0"/>
              </a:rPr>
              <a:t>年多的时间。总体而言，搜索并分析了超过 </a:t>
            </a:r>
            <a:r>
              <a:rPr lang="en-US" altLang="zh-CN" sz="2000" dirty="0">
                <a:effectLst/>
                <a:latin typeface="Times New Roman" panose="02020603050405020304" pitchFamily="18" charset="0"/>
                <a:cs typeface="Times New Roman" panose="02020603050405020304" pitchFamily="18" charset="0"/>
              </a:rPr>
              <a:t>20 TB </a:t>
            </a:r>
            <a:r>
              <a:rPr lang="zh-CN" altLang="en-US" sz="2000" dirty="0">
                <a:effectLst/>
                <a:latin typeface="Times New Roman" panose="02020603050405020304" pitchFamily="18" charset="0"/>
                <a:cs typeface="Times New Roman" panose="02020603050405020304" pitchFamily="18" charset="0"/>
              </a:rPr>
              <a:t>的流量，以下深入分析基于这 </a:t>
            </a:r>
            <a:r>
              <a:rPr lang="en-US" altLang="zh-CN" sz="2000" dirty="0">
                <a:effectLst/>
                <a:latin typeface="Times New Roman" panose="02020603050405020304" pitchFamily="18" charset="0"/>
                <a:cs typeface="Times New Roman" panose="02020603050405020304" pitchFamily="18" charset="0"/>
              </a:rPr>
              <a:t>20 TB </a:t>
            </a:r>
            <a:r>
              <a:rPr lang="zh-CN" altLang="en-US" sz="2000" dirty="0">
                <a:effectLst/>
                <a:latin typeface="Times New Roman" panose="02020603050405020304" pitchFamily="18" charset="0"/>
                <a:cs typeface="Times New Roman" panose="02020603050405020304" pitchFamily="18" charset="0"/>
              </a:rPr>
              <a:t>的流量。</a:t>
            </a:r>
            <a:endParaRPr lang="en-US" altLang="zh-CN" sz="200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提供了 </a:t>
            </a:r>
            <a:r>
              <a:rPr lang="en-US" altLang="zh-CN" sz="2000" dirty="0">
                <a:effectLst/>
                <a:latin typeface="Times New Roman" panose="02020603050405020304" pitchFamily="18" charset="0"/>
                <a:cs typeface="Times New Roman" panose="02020603050405020304" pitchFamily="18" charset="0"/>
              </a:rPr>
              <a:t>6 </a:t>
            </a:r>
            <a:r>
              <a:rPr lang="zh-CN" altLang="en-US" sz="2000" dirty="0">
                <a:effectLst/>
                <a:latin typeface="Times New Roman" panose="02020603050405020304" pitchFamily="18" charset="0"/>
                <a:cs typeface="Times New Roman" panose="02020603050405020304" pitchFamily="18" charset="0"/>
              </a:rPr>
              <a:t>个示例：</a:t>
            </a:r>
            <a:r>
              <a:rPr lang="en-US" altLang="zh-CN" sz="2000" dirty="0">
                <a:effectLst/>
                <a:latin typeface="Times New Roman" panose="02020603050405020304" pitchFamily="18" charset="0"/>
                <a:cs typeface="Times New Roman" panose="02020603050405020304" pitchFamily="18" charset="0"/>
              </a:rPr>
              <a:t>(1) IoC </a:t>
            </a:r>
            <a:r>
              <a:rPr lang="zh-CN" altLang="en-US" sz="2000" dirty="0">
                <a:effectLst/>
                <a:latin typeface="Times New Roman" panose="02020603050405020304" pitchFamily="18" charset="0"/>
                <a:cs typeface="Times New Roman" panose="02020603050405020304" pitchFamily="18" charset="0"/>
              </a:rPr>
              <a:t>搜索即服务，</a:t>
            </a:r>
            <a:r>
              <a:rPr lang="en-US" altLang="zh-CN" sz="2000" dirty="0">
                <a:effectLst/>
                <a:latin typeface="Times New Roman" panose="02020603050405020304" pitchFamily="18" charset="0"/>
                <a:cs typeface="Times New Roman" panose="02020603050405020304" pitchFamily="18" charset="0"/>
              </a:rPr>
              <a:t>(2) </a:t>
            </a:r>
            <a:r>
              <a:rPr lang="zh-CN" altLang="en-US" sz="2000" dirty="0">
                <a:effectLst/>
                <a:latin typeface="Times New Roman" panose="02020603050405020304" pitchFamily="18" charset="0"/>
                <a:cs typeface="Times New Roman" panose="02020603050405020304" pitchFamily="18" charset="0"/>
              </a:rPr>
              <a:t>全球僵尸网络分析和警报，</a:t>
            </a:r>
            <a:r>
              <a:rPr lang="en-US" altLang="zh-CN" sz="2000" dirty="0">
                <a:effectLst/>
                <a:latin typeface="Times New Roman" panose="02020603050405020304" pitchFamily="18" charset="0"/>
                <a:cs typeface="Times New Roman" panose="02020603050405020304" pitchFamily="18" charset="0"/>
              </a:rPr>
              <a:t>(3) </a:t>
            </a:r>
            <a:r>
              <a:rPr lang="zh-CN" altLang="en-US" sz="2000" dirty="0">
                <a:effectLst/>
                <a:latin typeface="Times New Roman" panose="02020603050405020304" pitchFamily="18" charset="0"/>
                <a:cs typeface="Times New Roman" panose="02020603050405020304" pitchFamily="18" charset="0"/>
              </a:rPr>
              <a:t>未知恶意软件</a:t>
            </a:r>
            <a:r>
              <a:rPr lang="en-US" altLang="zh-CN" sz="2000" dirty="0">
                <a:effectLst/>
                <a:latin typeface="Times New Roman" panose="02020603050405020304" pitchFamily="18" charset="0"/>
                <a:cs typeface="Times New Roman" panose="02020603050405020304" pitchFamily="18" charset="0"/>
              </a:rPr>
              <a:t>Playground</a:t>
            </a:r>
            <a:r>
              <a:rPr lang="zh-CN" altLang="en-US" sz="2000" dirty="0">
                <a:effectLst/>
                <a:latin typeface="Times New Roman" panose="02020603050405020304" pitchFamily="18" charset="0"/>
                <a:cs typeface="Times New Roman" panose="02020603050405020304" pitchFamily="18" charset="0"/>
              </a:rPr>
              <a:t>，</a:t>
            </a:r>
            <a:r>
              <a:rPr lang="en-US" altLang="zh-CN" sz="2000" dirty="0">
                <a:effectLst/>
                <a:latin typeface="Times New Roman" panose="02020603050405020304" pitchFamily="18" charset="0"/>
                <a:cs typeface="Times New Roman" panose="02020603050405020304" pitchFamily="18" charset="0"/>
              </a:rPr>
              <a:t>(4) 1- day/0-day </a:t>
            </a:r>
            <a:r>
              <a:rPr lang="zh-CN" altLang="en-US" sz="2000" dirty="0">
                <a:effectLst/>
                <a:latin typeface="Times New Roman" panose="02020603050405020304" pitchFamily="18" charset="0"/>
                <a:cs typeface="Times New Roman" panose="02020603050405020304" pitchFamily="18" charset="0"/>
              </a:rPr>
              <a:t>漏洞搜寻，</a:t>
            </a:r>
            <a:r>
              <a:rPr lang="en-US" altLang="zh-CN" sz="2000" dirty="0">
                <a:effectLst/>
                <a:latin typeface="Times New Roman" panose="02020603050405020304" pitchFamily="18" charset="0"/>
                <a:cs typeface="Times New Roman" panose="02020603050405020304" pitchFamily="18" charset="0"/>
              </a:rPr>
              <a:t>(5) </a:t>
            </a:r>
            <a:r>
              <a:rPr lang="zh-CN" altLang="en-US" sz="2000" dirty="0">
                <a:effectLst/>
                <a:latin typeface="Times New Roman" panose="02020603050405020304" pitchFamily="18" charset="0"/>
                <a:cs typeface="Times New Roman" panose="02020603050405020304" pitchFamily="18" charset="0"/>
              </a:rPr>
              <a:t>作为早期预警系统的攻击趋势分析，以及 </a:t>
            </a:r>
            <a:r>
              <a:rPr lang="en-US" altLang="zh-CN" sz="2000" dirty="0">
                <a:effectLst/>
                <a:latin typeface="Times New Roman" panose="02020603050405020304" pitchFamily="18" charset="0"/>
                <a:cs typeface="Times New Roman" panose="02020603050405020304" pitchFamily="18" charset="0"/>
              </a:rPr>
              <a:t>(6) </a:t>
            </a:r>
            <a:r>
              <a:rPr lang="zh-CN" altLang="en-US" sz="2000" dirty="0">
                <a:effectLst/>
                <a:latin typeface="Times New Roman" panose="02020603050405020304" pitchFamily="18" charset="0"/>
                <a:cs typeface="Times New Roman" panose="02020603050405020304" pitchFamily="18" charset="0"/>
              </a:rPr>
              <a:t>下一代的威胁</a:t>
            </a:r>
            <a:r>
              <a:rPr lang="zh-CN"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03934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40543" y="981203"/>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IoC Hunting as a Service </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F94F21E6-8BB3-4441-B18A-C41F4C315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884" y="2274898"/>
            <a:ext cx="5626603" cy="2620059"/>
          </a:xfrm>
          <a:prstGeom prst="rect">
            <a:avLst/>
          </a:prstGeom>
        </p:spPr>
      </p:pic>
      <p:sp>
        <p:nvSpPr>
          <p:cNvPr id="10" name="文本框 9">
            <a:extLst>
              <a:ext uri="{FF2B5EF4-FFF2-40B4-BE49-F238E27FC236}">
                <a16:creationId xmlns:a16="http://schemas.microsoft.com/office/drawing/2014/main" id="{393C0CBC-F565-4D3F-A202-26CE6DB50ED8}"/>
              </a:ext>
            </a:extLst>
          </p:cNvPr>
          <p:cNvSpPr txBox="1"/>
          <p:nvPr/>
        </p:nvSpPr>
        <p:spPr>
          <a:xfrm>
            <a:off x="485777" y="1734189"/>
            <a:ext cx="5495924" cy="4296625"/>
          </a:xfrm>
          <a:prstGeom prst="rect">
            <a:avLst/>
          </a:prstGeom>
          <a:noFill/>
        </p:spPr>
        <p:txBody>
          <a:bodyPr wrap="square">
            <a:spAutoFit/>
          </a:bodyPr>
          <a:lstStyle/>
          <a:p>
            <a:pPr marL="342900" indent="-342900">
              <a:lnSpc>
                <a:spcPct val="125000"/>
              </a:lnSpc>
              <a:buFont typeface="Wingdings" panose="05000000000000000000" pitchFamily="2" charset="2"/>
              <a:buChar char="p"/>
            </a:pPr>
            <a:r>
              <a:rPr lang="zh-CN" altLang="en-US" sz="2000" dirty="0">
                <a:effectLst/>
              </a:rPr>
              <a:t>为了展示全自动威胁搜寻系统的基本输出，通过每小时反馈的产品来使用恶意 </a:t>
            </a:r>
            <a:r>
              <a:rPr lang="en-US" altLang="zh-CN" sz="2000" dirty="0">
                <a:effectLst/>
              </a:rPr>
              <a:t>IoC</a:t>
            </a:r>
            <a:r>
              <a:rPr lang="zh-CN" altLang="en-US" sz="2000" dirty="0">
                <a:effectLst/>
              </a:rPr>
              <a:t>（</a:t>
            </a:r>
            <a:r>
              <a:rPr lang="en-US" altLang="zh-CN" sz="2000" dirty="0">
                <a:effectLst/>
              </a:rPr>
              <a:t>IP/</a:t>
            </a:r>
            <a:r>
              <a:rPr lang="zh-CN" altLang="en-US" sz="2000" dirty="0">
                <a:effectLst/>
              </a:rPr>
              <a:t>域</a:t>
            </a:r>
            <a:r>
              <a:rPr lang="en-US" altLang="zh-CN" sz="2000" dirty="0">
                <a:effectLst/>
              </a:rPr>
              <a:t>/</a:t>
            </a:r>
            <a:r>
              <a:rPr lang="zh-CN" altLang="en-US" sz="2000" dirty="0">
                <a:effectLst/>
              </a:rPr>
              <a:t>漏洞等）进行实时阻止。 </a:t>
            </a:r>
            <a:endParaRPr lang="en-US" altLang="zh-CN" sz="2000" dirty="0">
              <a:effectLst/>
            </a:endParaRPr>
          </a:p>
          <a:p>
            <a:pPr marL="342900" indent="-342900">
              <a:lnSpc>
                <a:spcPct val="125000"/>
              </a:lnSpc>
              <a:buFont typeface="Wingdings" panose="05000000000000000000" pitchFamily="2" charset="2"/>
              <a:buChar char="p"/>
            </a:pPr>
            <a:r>
              <a:rPr lang="zh-CN" altLang="en-US" sz="2000" dirty="0">
                <a:effectLst/>
              </a:rPr>
              <a:t>从 </a:t>
            </a:r>
            <a:r>
              <a:rPr lang="en-US" altLang="zh-CN" sz="2000" dirty="0">
                <a:effectLst/>
              </a:rPr>
              <a:t>2019 </a:t>
            </a:r>
            <a:r>
              <a:rPr lang="zh-CN" altLang="en-US" sz="2000" dirty="0">
                <a:effectLst/>
              </a:rPr>
              <a:t>年 </a:t>
            </a:r>
            <a:r>
              <a:rPr lang="en-US" altLang="zh-CN" sz="2000" dirty="0">
                <a:effectLst/>
              </a:rPr>
              <a:t>9 </a:t>
            </a:r>
            <a:r>
              <a:rPr lang="zh-CN" altLang="en-US" sz="2000" dirty="0">
                <a:effectLst/>
              </a:rPr>
              <a:t>月到 </a:t>
            </a:r>
            <a:r>
              <a:rPr lang="en-US" altLang="zh-CN" sz="2000" dirty="0">
                <a:effectLst/>
              </a:rPr>
              <a:t>2020 </a:t>
            </a:r>
            <a:r>
              <a:rPr lang="zh-CN" altLang="en-US" sz="2000" dirty="0">
                <a:effectLst/>
              </a:rPr>
              <a:t>年 </a:t>
            </a:r>
            <a:r>
              <a:rPr lang="en-US" altLang="zh-CN" sz="2000" dirty="0">
                <a:effectLst/>
              </a:rPr>
              <a:t>10 </a:t>
            </a:r>
            <a:r>
              <a:rPr lang="zh-CN" altLang="en-US" sz="2000" dirty="0">
                <a:effectLst/>
              </a:rPr>
              <a:t>月的第一周，检测到来自 </a:t>
            </a:r>
            <a:r>
              <a:rPr lang="en-US" altLang="zh-CN" sz="2000" dirty="0">
                <a:effectLst/>
              </a:rPr>
              <a:t>200 </a:t>
            </a:r>
            <a:r>
              <a:rPr lang="zh-CN" altLang="en-US" sz="2000" dirty="0">
                <a:effectLst/>
              </a:rPr>
              <a:t>多个国家</a:t>
            </a:r>
            <a:r>
              <a:rPr lang="en-US" altLang="zh-CN" sz="2000" dirty="0">
                <a:effectLst/>
              </a:rPr>
              <a:t>/</a:t>
            </a:r>
            <a:r>
              <a:rPr lang="zh-CN" altLang="en-US" sz="2000" dirty="0">
                <a:effectLst/>
              </a:rPr>
              <a:t>地区的超过 </a:t>
            </a:r>
            <a:r>
              <a:rPr lang="en-US" altLang="zh-CN" sz="2000" dirty="0">
                <a:effectLst/>
              </a:rPr>
              <a:t>12 </a:t>
            </a:r>
            <a:r>
              <a:rPr lang="zh-CN" altLang="en-US" sz="2000" dirty="0">
                <a:effectLst/>
              </a:rPr>
              <a:t>亿次攻击，搜索了超过 </a:t>
            </a:r>
            <a:r>
              <a:rPr lang="en-US" altLang="zh-CN" sz="2000" dirty="0">
                <a:effectLst/>
              </a:rPr>
              <a:t>7000 </a:t>
            </a:r>
            <a:r>
              <a:rPr lang="zh-CN" altLang="en-US" sz="2000" dirty="0">
                <a:effectLst/>
              </a:rPr>
              <a:t>万个不同的恶意 </a:t>
            </a:r>
            <a:r>
              <a:rPr lang="en-US" altLang="zh-CN" sz="2000" dirty="0">
                <a:effectLst/>
              </a:rPr>
              <a:t>IP </a:t>
            </a:r>
            <a:r>
              <a:rPr lang="zh-CN" altLang="en-US" sz="2000" dirty="0">
                <a:effectLst/>
              </a:rPr>
              <a:t>和 </a:t>
            </a:r>
            <a:r>
              <a:rPr lang="en-US" altLang="zh-CN" sz="2000" dirty="0">
                <a:effectLst/>
              </a:rPr>
              <a:t>1500 </a:t>
            </a:r>
            <a:r>
              <a:rPr lang="zh-CN" altLang="en-US" sz="2000" dirty="0">
                <a:effectLst/>
              </a:rPr>
              <a:t>万个不同的可疑域。 </a:t>
            </a:r>
            <a:endParaRPr lang="en-US" altLang="zh-CN" sz="2000" dirty="0">
              <a:effectLst/>
            </a:endParaRPr>
          </a:p>
          <a:p>
            <a:pPr marL="342900" indent="-342900">
              <a:lnSpc>
                <a:spcPct val="125000"/>
              </a:lnSpc>
              <a:buFont typeface="Wingdings" panose="05000000000000000000" pitchFamily="2" charset="2"/>
              <a:buChar char="p"/>
            </a:pPr>
            <a:r>
              <a:rPr lang="zh-CN" altLang="en-US" sz="2000" dirty="0">
                <a:effectLst/>
              </a:rPr>
              <a:t>经过分析，检索到超过 </a:t>
            </a:r>
            <a:r>
              <a:rPr lang="en-US" altLang="zh-CN" sz="2000" dirty="0">
                <a:effectLst/>
              </a:rPr>
              <a:t>220 </a:t>
            </a:r>
            <a:r>
              <a:rPr lang="zh-CN" altLang="en-US" sz="2000" dirty="0">
                <a:effectLst/>
              </a:rPr>
              <a:t>万个恶意域名，成功拦截了 </a:t>
            </a:r>
            <a:r>
              <a:rPr lang="en-US" altLang="zh-CN" sz="2000" dirty="0">
                <a:effectLst/>
              </a:rPr>
              <a:t>3700 </a:t>
            </a:r>
            <a:r>
              <a:rPr lang="zh-CN" altLang="en-US" sz="2000" dirty="0">
                <a:effectLst/>
              </a:rPr>
              <a:t>万个恶意 </a:t>
            </a:r>
            <a:r>
              <a:rPr lang="en-US" altLang="zh-CN" sz="2000" dirty="0">
                <a:effectLst/>
              </a:rPr>
              <a:t>IP </a:t>
            </a:r>
            <a:r>
              <a:rPr lang="zh-CN" altLang="en-US" sz="2000" dirty="0">
                <a:effectLst/>
              </a:rPr>
              <a:t>和 </a:t>
            </a:r>
            <a:r>
              <a:rPr lang="en-US" altLang="zh-CN" sz="2000" dirty="0">
                <a:effectLst/>
              </a:rPr>
              <a:t>210 </a:t>
            </a:r>
            <a:r>
              <a:rPr lang="zh-CN" altLang="en-US" sz="2000" dirty="0">
                <a:effectLst/>
              </a:rPr>
              <a:t>万个恶意域名。 </a:t>
            </a:r>
            <a:endParaRPr lang="en-US" altLang="zh-CN" sz="2000" dirty="0">
              <a:effectLst/>
            </a:endParaRPr>
          </a:p>
          <a:p>
            <a:pPr marL="342900" indent="-342900">
              <a:lnSpc>
                <a:spcPct val="125000"/>
              </a:lnSpc>
              <a:buFont typeface="Wingdings" panose="05000000000000000000" pitchFamily="2" charset="2"/>
              <a:buChar char="p"/>
            </a:pPr>
            <a:r>
              <a:rPr lang="zh-CN" altLang="en-US" sz="2000" dirty="0">
                <a:effectLst/>
              </a:rPr>
              <a:t>超过 </a:t>
            </a:r>
            <a:r>
              <a:rPr lang="en-US" altLang="zh-CN" sz="2000" dirty="0">
                <a:effectLst/>
              </a:rPr>
              <a:t>149 </a:t>
            </a:r>
            <a:r>
              <a:rPr lang="zh-CN" altLang="en-US" sz="2000" dirty="0">
                <a:effectLst/>
              </a:rPr>
              <a:t>万台设备可能已被同化为僵尸网络。</a:t>
            </a:r>
            <a:r>
              <a:rPr lang="zh-CN" altLang="en-US" sz="2000" dirty="0"/>
              <a:t> </a:t>
            </a:r>
          </a:p>
        </p:txBody>
      </p:sp>
    </p:spTree>
    <p:extLst>
      <p:ext uri="{BB962C8B-B14F-4D97-AF65-F5344CB8AC3E}">
        <p14:creationId xmlns:p14="http://schemas.microsoft.com/office/powerpoint/2010/main" val="1506448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400411" y="1071908"/>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Global Botnet Analysis and Alerts</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0BDE1F2C-24F3-4A26-875B-A14E4BFF74B7}"/>
              </a:ext>
            </a:extLst>
          </p:cNvPr>
          <p:cNvSpPr txBox="1"/>
          <p:nvPr/>
        </p:nvSpPr>
        <p:spPr>
          <a:xfrm>
            <a:off x="587650" y="1841889"/>
            <a:ext cx="7065688" cy="966931"/>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经过深入的僵尸网络分析，发现超过 </a:t>
            </a:r>
            <a:r>
              <a:rPr lang="en-US" altLang="zh-CN" sz="2000" dirty="0">
                <a:effectLst/>
                <a:latin typeface="Times New Roman" panose="02020603050405020304" pitchFamily="18" charset="0"/>
                <a:cs typeface="Times New Roman" panose="02020603050405020304" pitchFamily="18" charset="0"/>
              </a:rPr>
              <a:t>149 </a:t>
            </a:r>
            <a:r>
              <a:rPr lang="zh-CN" altLang="en-US" sz="2000" dirty="0">
                <a:effectLst/>
                <a:latin typeface="Times New Roman" panose="02020603050405020304" pitchFamily="18" charset="0"/>
                <a:cs typeface="Times New Roman" panose="02020603050405020304" pitchFamily="18" charset="0"/>
              </a:rPr>
              <a:t>万台设备可能是僵尸网络的一部分。</a:t>
            </a:r>
            <a:endParaRPr lang="en-US" altLang="zh-CN" sz="2000" dirty="0">
              <a:effectLst/>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EA3EC3B-8EAC-4057-98CF-1DC8C7D65851}"/>
              </a:ext>
            </a:extLst>
          </p:cNvPr>
          <p:cNvPicPr>
            <a:picLocks noChangeAspect="1"/>
          </p:cNvPicPr>
          <p:nvPr/>
        </p:nvPicPr>
        <p:blipFill>
          <a:blip r:embed="rId4"/>
          <a:stretch>
            <a:fillRect/>
          </a:stretch>
        </p:blipFill>
        <p:spPr>
          <a:xfrm>
            <a:off x="8187979" y="612668"/>
            <a:ext cx="4004019" cy="2859273"/>
          </a:xfrm>
          <a:prstGeom prst="rect">
            <a:avLst/>
          </a:prstGeom>
        </p:spPr>
      </p:pic>
      <p:pic>
        <p:nvPicPr>
          <p:cNvPr id="5" name="图片 4">
            <a:extLst>
              <a:ext uri="{FF2B5EF4-FFF2-40B4-BE49-F238E27FC236}">
                <a16:creationId xmlns:a16="http://schemas.microsoft.com/office/drawing/2014/main" id="{6C6DBCE4-8C1C-49FE-B66A-24363370475F}"/>
              </a:ext>
            </a:extLst>
          </p:cNvPr>
          <p:cNvPicPr>
            <a:picLocks noChangeAspect="1"/>
          </p:cNvPicPr>
          <p:nvPr/>
        </p:nvPicPr>
        <p:blipFill>
          <a:blip r:embed="rId5"/>
          <a:stretch>
            <a:fillRect/>
          </a:stretch>
        </p:blipFill>
        <p:spPr>
          <a:xfrm>
            <a:off x="0" y="3578801"/>
            <a:ext cx="8782050" cy="2776405"/>
          </a:xfrm>
          <a:prstGeom prst="rect">
            <a:avLst/>
          </a:prstGeom>
        </p:spPr>
      </p:pic>
    </p:spTree>
    <p:extLst>
      <p:ext uri="{BB962C8B-B14F-4D97-AF65-F5344CB8AC3E}">
        <p14:creationId xmlns:p14="http://schemas.microsoft.com/office/powerpoint/2010/main" val="299287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2786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365263" y="964722"/>
            <a:ext cx="4373425"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The Unknown Malware Playground</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3A049CB0-B8FB-42F7-9FC0-E567D64A44B2}"/>
              </a:ext>
            </a:extLst>
          </p:cNvPr>
          <p:cNvPicPr>
            <a:picLocks noChangeAspect="1"/>
          </p:cNvPicPr>
          <p:nvPr/>
        </p:nvPicPr>
        <p:blipFill>
          <a:blip r:embed="rId4"/>
          <a:stretch>
            <a:fillRect/>
          </a:stretch>
        </p:blipFill>
        <p:spPr>
          <a:xfrm>
            <a:off x="5116374" y="788620"/>
            <a:ext cx="6900863" cy="2732321"/>
          </a:xfrm>
          <a:prstGeom prst="rect">
            <a:avLst/>
          </a:prstGeom>
        </p:spPr>
      </p:pic>
      <p:pic>
        <p:nvPicPr>
          <p:cNvPr id="6" name="图片 5">
            <a:extLst>
              <a:ext uri="{FF2B5EF4-FFF2-40B4-BE49-F238E27FC236}">
                <a16:creationId xmlns:a16="http://schemas.microsoft.com/office/drawing/2014/main" id="{64BAE724-392A-45C5-9B5A-BE115BDC26B8}"/>
              </a:ext>
            </a:extLst>
          </p:cNvPr>
          <p:cNvPicPr>
            <a:picLocks noChangeAspect="1"/>
          </p:cNvPicPr>
          <p:nvPr/>
        </p:nvPicPr>
        <p:blipFill>
          <a:blip r:embed="rId5"/>
          <a:stretch>
            <a:fillRect/>
          </a:stretch>
        </p:blipFill>
        <p:spPr>
          <a:xfrm>
            <a:off x="5116374" y="3536567"/>
            <a:ext cx="6946296" cy="2794960"/>
          </a:xfrm>
          <a:prstGeom prst="rect">
            <a:avLst/>
          </a:prstGeom>
        </p:spPr>
      </p:pic>
      <p:sp>
        <p:nvSpPr>
          <p:cNvPr id="15" name="文本框 14">
            <a:extLst>
              <a:ext uri="{FF2B5EF4-FFF2-40B4-BE49-F238E27FC236}">
                <a16:creationId xmlns:a16="http://schemas.microsoft.com/office/drawing/2014/main" id="{5789ECB0-58BA-456A-B699-921B12A9C9BC}"/>
              </a:ext>
            </a:extLst>
          </p:cNvPr>
          <p:cNvSpPr txBox="1"/>
          <p:nvPr/>
        </p:nvSpPr>
        <p:spPr>
          <a:xfrm>
            <a:off x="456940" y="2183297"/>
            <a:ext cx="4190069" cy="3277116"/>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zh-CN" altLang="en-US" sz="2000" dirty="0">
                <a:effectLst/>
              </a:rPr>
              <a:t>图</a:t>
            </a:r>
            <a:r>
              <a:rPr lang="en-US" altLang="zh-CN" sz="2000" dirty="0">
                <a:effectLst/>
              </a:rPr>
              <a:t>32</a:t>
            </a:r>
            <a:r>
              <a:rPr lang="zh-CN" altLang="en-US" sz="2000" dirty="0">
                <a:effectLst/>
              </a:rPr>
              <a:t>显示了与 </a:t>
            </a:r>
            <a:r>
              <a:rPr lang="en-US" altLang="zh-CN" sz="2000" dirty="0" err="1">
                <a:effectLst/>
              </a:rPr>
              <a:t>VirusTotal</a:t>
            </a:r>
            <a:r>
              <a:rPr lang="en-US" altLang="zh-CN" sz="2000" dirty="0">
                <a:effectLst/>
              </a:rPr>
              <a:t> </a:t>
            </a:r>
            <a:r>
              <a:rPr lang="zh-CN" altLang="en-US" sz="2000" dirty="0">
                <a:effectLst/>
              </a:rPr>
              <a:t>相比，每天收集的未知恶意软件总数</a:t>
            </a:r>
            <a:r>
              <a:rPr lang="zh-CN" altLang="en-US" sz="2000" dirty="0"/>
              <a:t> </a:t>
            </a:r>
            <a:endParaRPr lang="en-US" altLang="zh-CN" sz="2000" dirty="0">
              <a:effectLst/>
            </a:endParaRPr>
          </a:p>
          <a:p>
            <a:pPr marL="342900" indent="-342900">
              <a:lnSpc>
                <a:spcPct val="150000"/>
              </a:lnSpc>
              <a:buFont typeface="Wingdings" panose="05000000000000000000" pitchFamily="2" charset="2"/>
              <a:buChar char="u"/>
            </a:pPr>
            <a:r>
              <a:rPr lang="zh-CN" altLang="en-US" sz="2000" dirty="0">
                <a:effectLst/>
              </a:rPr>
              <a:t>图 </a:t>
            </a:r>
            <a:r>
              <a:rPr lang="en-US" altLang="zh-CN" sz="2000" dirty="0">
                <a:effectLst/>
              </a:rPr>
              <a:t>33 </a:t>
            </a:r>
            <a:r>
              <a:rPr lang="zh-CN" altLang="en-US" sz="2000" dirty="0">
                <a:effectLst/>
              </a:rPr>
              <a:t>显示了未知恶意软件与追捕的恶意软件总量的比率以及根据 </a:t>
            </a:r>
            <a:r>
              <a:rPr lang="en-US" altLang="zh-CN" sz="2000" dirty="0" err="1">
                <a:effectLst/>
              </a:rPr>
              <a:t>VirusTotal</a:t>
            </a:r>
            <a:r>
              <a:rPr lang="en-US" altLang="zh-CN" sz="2000" dirty="0">
                <a:effectLst/>
              </a:rPr>
              <a:t> </a:t>
            </a:r>
            <a:r>
              <a:rPr lang="zh-CN" altLang="en-US" sz="2000" dirty="0">
                <a:effectLst/>
              </a:rPr>
              <a:t>得出的未知恶意软件总量的比率。未知恶意软件的平均百分比超过 </a:t>
            </a:r>
            <a:r>
              <a:rPr lang="en-US" altLang="zh-CN" sz="2000" dirty="0">
                <a:effectLst/>
              </a:rPr>
              <a:t>33%</a:t>
            </a:r>
            <a:r>
              <a:rPr lang="zh-CN" altLang="en-US" sz="2000" dirty="0"/>
              <a:t> </a:t>
            </a:r>
          </a:p>
        </p:txBody>
      </p:sp>
      <p:pic>
        <p:nvPicPr>
          <p:cNvPr id="17" name="图片 16">
            <a:extLst>
              <a:ext uri="{FF2B5EF4-FFF2-40B4-BE49-F238E27FC236}">
                <a16:creationId xmlns:a16="http://schemas.microsoft.com/office/drawing/2014/main" id="{DFE45725-C07C-473A-ADAE-C592C203C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207" y="714897"/>
            <a:ext cx="4122586" cy="5580065"/>
          </a:xfrm>
          <a:prstGeom prst="rect">
            <a:avLst/>
          </a:prstGeom>
        </p:spPr>
      </p:pic>
    </p:spTree>
    <p:extLst>
      <p:ext uri="{BB962C8B-B14F-4D97-AF65-F5344CB8AC3E}">
        <p14:creationId xmlns:p14="http://schemas.microsoft.com/office/powerpoint/2010/main" val="168651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95250" y="913266"/>
            <a:ext cx="3084517"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1-Day/0-Day Vulnerability Hunting</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0B6F455D-274B-4877-A3F8-45661BC6E770}"/>
              </a:ext>
            </a:extLst>
          </p:cNvPr>
          <p:cNvSpPr txBox="1"/>
          <p:nvPr/>
        </p:nvSpPr>
        <p:spPr>
          <a:xfrm>
            <a:off x="154983" y="2298261"/>
            <a:ext cx="2826544" cy="3829253"/>
          </a:xfrm>
          <a:prstGeom prst="rect">
            <a:avLst/>
          </a:prstGeom>
          <a:noFill/>
        </p:spPr>
        <p:txBody>
          <a:bodyPr wrap="square">
            <a:spAutoFit/>
          </a:bodyPr>
          <a:lstStyle/>
          <a:p>
            <a:pPr>
              <a:lnSpc>
                <a:spcPct val="150000"/>
              </a:lnSpc>
            </a:pPr>
            <a:r>
              <a:rPr lang="zh-CN" altLang="en-US" sz="1800" dirty="0">
                <a:effectLst/>
              </a:rPr>
              <a:t>图 </a:t>
            </a:r>
            <a:r>
              <a:rPr lang="en-US" altLang="zh-CN" sz="1800" dirty="0">
                <a:effectLst/>
              </a:rPr>
              <a:t>35 </a:t>
            </a:r>
            <a:r>
              <a:rPr lang="zh-CN" altLang="en-US" sz="1800" dirty="0">
                <a:effectLst/>
              </a:rPr>
              <a:t>显示了威胁分析师如何将各种基于漏洞的 </a:t>
            </a:r>
            <a:r>
              <a:rPr lang="en-US" altLang="zh-CN" sz="1800" dirty="0">
                <a:effectLst/>
              </a:rPr>
              <a:t>1 </a:t>
            </a:r>
            <a:r>
              <a:rPr lang="en-US" altLang="zh-CN" dirty="0"/>
              <a:t>day</a:t>
            </a:r>
            <a:r>
              <a:rPr lang="zh-CN" altLang="en-US" sz="1800" dirty="0">
                <a:effectLst/>
              </a:rPr>
              <a:t>攻击的趋势视为屏幕截图。从各种 </a:t>
            </a:r>
            <a:r>
              <a:rPr lang="en-US" altLang="zh-CN" sz="1800" dirty="0">
                <a:effectLst/>
              </a:rPr>
              <a:t>1 </a:t>
            </a:r>
            <a:r>
              <a:rPr lang="en-US" altLang="zh-CN" dirty="0"/>
              <a:t>day</a:t>
            </a:r>
            <a:r>
              <a:rPr lang="zh-CN" altLang="en-US" sz="1800" dirty="0">
                <a:effectLst/>
              </a:rPr>
              <a:t>漏洞的趋势图中，可以快速看到哪些攻击趋势在增加、下降或开始被利用。之后，威胁分析师将对他们的发现进行更深入的威胁分析。</a:t>
            </a:r>
            <a:r>
              <a:rPr lang="zh-CN" altLang="en-US" sz="2000" dirty="0"/>
              <a:t> </a:t>
            </a: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BB5CE37-893C-4CF9-A515-5273E4878D2F}"/>
              </a:ext>
            </a:extLst>
          </p:cNvPr>
          <p:cNvPicPr>
            <a:picLocks noChangeAspect="1"/>
          </p:cNvPicPr>
          <p:nvPr/>
        </p:nvPicPr>
        <p:blipFill>
          <a:blip r:embed="rId4"/>
          <a:stretch>
            <a:fillRect/>
          </a:stretch>
        </p:blipFill>
        <p:spPr>
          <a:xfrm>
            <a:off x="3184147" y="479300"/>
            <a:ext cx="9007851" cy="6098908"/>
          </a:xfrm>
          <a:prstGeom prst="rect">
            <a:avLst/>
          </a:prstGeom>
        </p:spPr>
      </p:pic>
    </p:spTree>
    <p:extLst>
      <p:ext uri="{BB962C8B-B14F-4D97-AF65-F5344CB8AC3E}">
        <p14:creationId xmlns:p14="http://schemas.microsoft.com/office/powerpoint/2010/main" val="3908360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154983" y="913266"/>
            <a:ext cx="485993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Attack Trend Analysis as an Early Warning System </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28A61FE0-EB0A-4C6E-BF2E-FEA26C4AED22}"/>
              </a:ext>
            </a:extLst>
          </p:cNvPr>
          <p:cNvSpPr txBox="1"/>
          <p:nvPr/>
        </p:nvSpPr>
        <p:spPr>
          <a:xfrm>
            <a:off x="273516" y="2120439"/>
            <a:ext cx="4218644" cy="3736920"/>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dirty="0">
                <a:effectLst/>
                <a:latin typeface="Times New Roman" panose="02020603050405020304" pitchFamily="18" charset="0"/>
                <a:cs typeface="Times New Roman" panose="02020603050405020304" pitchFamily="18" charset="0"/>
              </a:rPr>
              <a:t>分析各种威胁趋势，以促进预警、预先响应和重新部署的狩猎引擎。这些趋势包括电子邮件、用户名、密码、协议、国家、被攻击设备、恶意软件架构、恶意软件类型、恶意软件来源国家、恶意软件变种、攻击载荷、</a:t>
            </a:r>
            <a:r>
              <a:rPr lang="en-US" altLang="zh-CN" sz="2000" dirty="0">
                <a:effectLst/>
                <a:latin typeface="Times New Roman" panose="02020603050405020304" pitchFamily="18" charset="0"/>
                <a:cs typeface="Times New Roman" panose="02020603050405020304" pitchFamily="18" charset="0"/>
              </a:rPr>
              <a:t>COVID-19 </a:t>
            </a:r>
            <a:r>
              <a:rPr lang="zh-CN" altLang="en-US" sz="2000" dirty="0">
                <a:effectLst/>
                <a:latin typeface="Times New Roman" panose="02020603050405020304" pitchFamily="18" charset="0"/>
                <a:cs typeface="Times New Roman" panose="02020603050405020304" pitchFamily="18" charset="0"/>
              </a:rPr>
              <a:t>相关分析等。</a:t>
            </a:r>
            <a:endParaRPr lang="en-US" altLang="zh-CN"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D6A74DB-1CE3-4381-AE7A-AC69012240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478" y="783236"/>
            <a:ext cx="6530906" cy="5502117"/>
          </a:xfrm>
          <a:prstGeom prst="rect">
            <a:avLst/>
          </a:prstGeom>
        </p:spPr>
      </p:pic>
    </p:spTree>
    <p:extLst>
      <p:ext uri="{BB962C8B-B14F-4D97-AF65-F5344CB8AC3E}">
        <p14:creationId xmlns:p14="http://schemas.microsoft.com/office/powerpoint/2010/main" val="1752957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02443" y="1824820"/>
            <a:ext cx="3750470" cy="26161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Attack Trend Analysis as an Early Warning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  </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1- Attack trend analysis by protocol  </a:t>
            </a:r>
            <a:endParaRPr lang="zh-CN" altLang="en-US" sz="2800" b="1" dirty="0">
              <a:solidFill>
                <a:srgbClr val="5B9BD5">
                  <a:lumMod val="75000"/>
                </a:srgb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A3BDD55-4447-4712-8859-2600C49D801B}"/>
              </a:ext>
            </a:extLst>
          </p:cNvPr>
          <p:cNvPicPr>
            <a:picLocks noChangeAspect="1"/>
          </p:cNvPicPr>
          <p:nvPr/>
        </p:nvPicPr>
        <p:blipFill>
          <a:blip r:embed="rId4"/>
          <a:stretch>
            <a:fillRect/>
          </a:stretch>
        </p:blipFill>
        <p:spPr>
          <a:xfrm>
            <a:off x="4430940" y="692734"/>
            <a:ext cx="7453398" cy="5938838"/>
          </a:xfrm>
          <a:prstGeom prst="rect">
            <a:avLst/>
          </a:prstGeom>
        </p:spPr>
      </p:pic>
    </p:spTree>
    <p:extLst>
      <p:ext uri="{BB962C8B-B14F-4D97-AF65-F5344CB8AC3E}">
        <p14:creationId xmlns:p14="http://schemas.microsoft.com/office/powerpoint/2010/main" val="2058090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11522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-Patrick </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Kuo</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18C8CE6A-FF79-4449-89F1-143D755BF61B}"/>
              </a:ext>
            </a:extLst>
          </p:cNvPr>
          <p:cNvPicPr>
            <a:picLocks noChangeAspect="1"/>
          </p:cNvPicPr>
          <p:nvPr/>
        </p:nvPicPr>
        <p:blipFill>
          <a:blip r:embed="rId4"/>
          <a:stretch>
            <a:fillRect/>
          </a:stretch>
        </p:blipFill>
        <p:spPr>
          <a:xfrm>
            <a:off x="85724" y="1665468"/>
            <a:ext cx="3000191" cy="2968443"/>
          </a:xfrm>
          <a:prstGeom prst="rect">
            <a:avLst/>
          </a:prstGeom>
        </p:spPr>
      </p:pic>
      <p:sp>
        <p:nvSpPr>
          <p:cNvPr id="13" name="文本框 12">
            <a:extLst>
              <a:ext uri="{FF2B5EF4-FFF2-40B4-BE49-F238E27FC236}">
                <a16:creationId xmlns:a16="http://schemas.microsoft.com/office/drawing/2014/main" id="{716DE383-14BA-4102-8694-6B111324FD24}"/>
              </a:ext>
            </a:extLst>
          </p:cNvPr>
          <p:cNvSpPr txBox="1"/>
          <p:nvPr/>
        </p:nvSpPr>
        <p:spPr>
          <a:xfrm>
            <a:off x="3369469" y="1472622"/>
            <a:ext cx="8086204" cy="3785652"/>
          </a:xfrm>
          <a:prstGeom prst="rect">
            <a:avLst/>
          </a:prstGeom>
          <a:noFill/>
        </p:spPr>
        <p:txBody>
          <a:bodyPr wrap="square">
            <a:spAutoFit/>
          </a:bodyPr>
          <a:lstStyle/>
          <a:p>
            <a:pPr marL="342900" indent="-342900">
              <a:buFont typeface="Wingdings" panose="05000000000000000000" pitchFamily="2" charset="2"/>
              <a:buChar char="p"/>
            </a:pPr>
            <a:r>
              <a:rPr lang="en-US" altLang="zh-CN" sz="2400" b="0" i="0" dirty="0">
                <a:solidFill>
                  <a:srgbClr val="000000"/>
                </a:solidFill>
                <a:effectLst/>
                <a:latin typeface="Roboto" panose="02000000000000000000" pitchFamily="2" charset="0"/>
              </a:rPr>
              <a:t>Patrick </a:t>
            </a:r>
            <a:r>
              <a:rPr lang="en-US" altLang="zh-CN" sz="2400" b="0" i="0" dirty="0" err="1">
                <a:solidFill>
                  <a:srgbClr val="000000"/>
                </a:solidFill>
                <a:effectLst/>
                <a:latin typeface="Roboto" panose="02000000000000000000" pitchFamily="2" charset="0"/>
              </a:rPr>
              <a:t>Kuo</a:t>
            </a:r>
            <a:r>
              <a:rPr lang="en-US" altLang="zh-CN" sz="2400" b="0" i="0" dirty="0">
                <a:solidFill>
                  <a:srgbClr val="000000"/>
                </a:solidFill>
                <a:effectLst/>
                <a:latin typeface="Roboto" panose="02000000000000000000" pitchFamily="2" charset="0"/>
              </a:rPr>
              <a:t> </a:t>
            </a:r>
            <a:r>
              <a:rPr lang="zh-CN" altLang="en-US" sz="2400" b="0" i="0" dirty="0">
                <a:solidFill>
                  <a:srgbClr val="000000"/>
                </a:solidFill>
                <a:effectLst/>
                <a:latin typeface="Roboto" panose="02000000000000000000" pitchFamily="2" charset="0"/>
              </a:rPr>
              <a:t>是 </a:t>
            </a:r>
            <a:r>
              <a:rPr lang="en-US" altLang="zh-CN" sz="2400" b="0" i="0" dirty="0" err="1">
                <a:solidFill>
                  <a:srgbClr val="000000"/>
                </a:solidFill>
                <a:effectLst/>
                <a:latin typeface="Roboto" panose="02000000000000000000" pitchFamily="2" charset="0"/>
              </a:rPr>
              <a:t>TXOne</a:t>
            </a:r>
            <a:r>
              <a:rPr lang="en-US" altLang="zh-CN" sz="2400" b="0" i="0" dirty="0">
                <a:solidFill>
                  <a:srgbClr val="000000"/>
                </a:solidFill>
                <a:effectLst/>
                <a:latin typeface="Roboto" panose="02000000000000000000" pitchFamily="2" charset="0"/>
              </a:rPr>
              <a:t> Networks </a:t>
            </a:r>
            <a:r>
              <a:rPr lang="zh-CN" altLang="en-US" sz="2400" b="0" i="0" dirty="0">
                <a:solidFill>
                  <a:srgbClr val="000000"/>
                </a:solidFill>
                <a:effectLst/>
                <a:latin typeface="Roboto" panose="02000000000000000000" pitchFamily="2" charset="0"/>
              </a:rPr>
              <a:t>的威胁研究员和狩猎系统操作员。</a:t>
            </a:r>
            <a:endParaRPr lang="en-US" altLang="zh-CN" sz="2400" b="0" i="0" dirty="0">
              <a:solidFill>
                <a:srgbClr val="000000"/>
              </a:solidFill>
              <a:effectLst/>
              <a:latin typeface="Roboto" panose="02000000000000000000" pitchFamily="2" charset="0"/>
            </a:endParaRPr>
          </a:p>
          <a:p>
            <a:pPr marL="342900" indent="-342900">
              <a:buFont typeface="Wingdings" panose="05000000000000000000" pitchFamily="2" charset="2"/>
              <a:buChar char="p"/>
            </a:pPr>
            <a:r>
              <a:rPr lang="zh-CN" altLang="en-US" sz="2400" b="0" i="0" dirty="0">
                <a:solidFill>
                  <a:srgbClr val="000000"/>
                </a:solidFill>
                <a:effectLst/>
                <a:latin typeface="Roboto" panose="02000000000000000000" pitchFamily="2" charset="0"/>
              </a:rPr>
              <a:t>专注于大数据分析、威胁追踪引擎构建和威胁追踪系统开发。</a:t>
            </a:r>
            <a:endParaRPr lang="en-US" altLang="zh-CN" sz="2400" b="0" i="0" dirty="0">
              <a:solidFill>
                <a:srgbClr val="000000"/>
              </a:solidFill>
              <a:effectLst/>
              <a:latin typeface="Roboto" panose="02000000000000000000" pitchFamily="2" charset="0"/>
            </a:endParaRPr>
          </a:p>
          <a:p>
            <a:pPr marL="342900" indent="-342900">
              <a:buFont typeface="Wingdings" panose="05000000000000000000" pitchFamily="2" charset="2"/>
              <a:buChar char="p"/>
            </a:pPr>
            <a:r>
              <a:rPr lang="zh-CN" altLang="en-US" sz="2400" b="0" i="0" dirty="0">
                <a:solidFill>
                  <a:srgbClr val="000000"/>
                </a:solidFill>
                <a:effectLst/>
                <a:latin typeface="Roboto" panose="02000000000000000000" pitchFamily="2" charset="0"/>
              </a:rPr>
              <a:t>对于大数据分析，</a:t>
            </a:r>
            <a:r>
              <a:rPr lang="en-US" altLang="zh-CN" sz="2400" b="0" i="0" dirty="0">
                <a:solidFill>
                  <a:srgbClr val="000000"/>
                </a:solidFill>
                <a:effectLst/>
                <a:latin typeface="Roboto" panose="02000000000000000000" pitchFamily="2" charset="0"/>
              </a:rPr>
              <a:t>Patrick </a:t>
            </a:r>
            <a:r>
              <a:rPr lang="zh-CN" altLang="en-US" sz="2400" b="0" i="0" dirty="0">
                <a:solidFill>
                  <a:srgbClr val="000000"/>
                </a:solidFill>
                <a:effectLst/>
                <a:latin typeface="Roboto" panose="02000000000000000000" pitchFamily="2" charset="0"/>
              </a:rPr>
              <a:t>专注于从大数据中监控和分类恶意载荷，然后分析这些载荷的正确性和唯一性。</a:t>
            </a:r>
            <a:endParaRPr lang="en-US" altLang="zh-CN" sz="2400" b="0" i="0" dirty="0">
              <a:solidFill>
                <a:srgbClr val="000000"/>
              </a:solidFill>
              <a:effectLst/>
              <a:latin typeface="Roboto" panose="02000000000000000000" pitchFamily="2" charset="0"/>
            </a:endParaRPr>
          </a:p>
          <a:p>
            <a:pPr marL="342900" indent="-342900">
              <a:buFont typeface="Wingdings" panose="05000000000000000000" pitchFamily="2" charset="2"/>
              <a:buChar char="p"/>
            </a:pPr>
            <a:r>
              <a:rPr lang="zh-CN" altLang="en-US" sz="2400" b="0" i="0" dirty="0">
                <a:solidFill>
                  <a:srgbClr val="000000"/>
                </a:solidFill>
                <a:effectLst/>
                <a:latin typeface="Roboto" panose="02000000000000000000" pitchFamily="2" charset="0"/>
              </a:rPr>
              <a:t>对于威胁追踪引擎，</a:t>
            </a:r>
            <a:r>
              <a:rPr lang="en-US" altLang="zh-CN" sz="2400" b="0" i="0" dirty="0">
                <a:solidFill>
                  <a:srgbClr val="000000"/>
                </a:solidFill>
                <a:effectLst/>
                <a:latin typeface="Roboto" panose="02000000000000000000" pitchFamily="2" charset="0"/>
              </a:rPr>
              <a:t>Patrick </a:t>
            </a:r>
            <a:r>
              <a:rPr lang="zh-CN" altLang="en-US" sz="2400" b="0" i="0" dirty="0">
                <a:solidFill>
                  <a:srgbClr val="000000"/>
                </a:solidFill>
                <a:effectLst/>
                <a:latin typeface="Roboto" panose="02000000000000000000" pitchFamily="2" charset="0"/>
              </a:rPr>
              <a:t>专注于构建、集成、重构和改进引擎，以提高其追踪恶意攻击和有效载荷的能力。</a:t>
            </a:r>
            <a:endParaRPr lang="en-US" altLang="zh-CN" sz="2400" b="0" i="0" dirty="0">
              <a:solidFill>
                <a:srgbClr val="000000"/>
              </a:solidFill>
              <a:effectLst/>
              <a:latin typeface="Roboto" panose="02000000000000000000" pitchFamily="2" charset="0"/>
            </a:endParaRPr>
          </a:p>
          <a:p>
            <a:pPr marL="342900" indent="-342900">
              <a:buFont typeface="Wingdings" panose="05000000000000000000" pitchFamily="2" charset="2"/>
              <a:buChar char="p"/>
            </a:pPr>
            <a:r>
              <a:rPr lang="zh-CN" altLang="en-US" sz="2400" b="0" i="0" dirty="0">
                <a:solidFill>
                  <a:srgbClr val="000000"/>
                </a:solidFill>
                <a:effectLst/>
                <a:latin typeface="Roboto" panose="02000000000000000000" pitchFamily="2" charset="0"/>
              </a:rPr>
              <a:t>对于威胁追踪系统，</a:t>
            </a:r>
            <a:r>
              <a:rPr lang="en-US" altLang="zh-CN" sz="2400" b="0" i="0" dirty="0">
                <a:solidFill>
                  <a:srgbClr val="000000"/>
                </a:solidFill>
                <a:effectLst/>
                <a:latin typeface="Roboto" panose="02000000000000000000" pitchFamily="2" charset="0"/>
              </a:rPr>
              <a:t>Patrick </a:t>
            </a:r>
            <a:r>
              <a:rPr lang="zh-CN" altLang="en-US" sz="2400" b="0" i="0" dirty="0">
                <a:solidFill>
                  <a:srgbClr val="000000"/>
                </a:solidFill>
                <a:effectLst/>
                <a:latin typeface="Roboto" panose="02000000000000000000" pitchFamily="2" charset="0"/>
              </a:rPr>
              <a:t>专注于创建完整且可调整的基础架构，以实时处理和分析大量数据流。</a:t>
            </a:r>
            <a:endParaRPr lang="zh-CN" altLang="en-US" sz="2400" dirty="0"/>
          </a:p>
        </p:txBody>
      </p:sp>
    </p:spTree>
    <p:extLst>
      <p:ext uri="{BB962C8B-B14F-4D97-AF65-F5344CB8AC3E}">
        <p14:creationId xmlns:p14="http://schemas.microsoft.com/office/powerpoint/2010/main" val="2433314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12" name="文本框 11">
            <a:extLst>
              <a:ext uri="{FF2B5EF4-FFF2-40B4-BE49-F238E27FC236}">
                <a16:creationId xmlns:a16="http://schemas.microsoft.com/office/drawing/2014/main" id="{1B483FC1-011D-4E90-A893-7E2D7CF00C4C}"/>
              </a:ext>
            </a:extLst>
          </p:cNvPr>
          <p:cNvSpPr txBox="1"/>
          <p:nvPr/>
        </p:nvSpPr>
        <p:spPr>
          <a:xfrm>
            <a:off x="578642" y="1939269"/>
            <a:ext cx="11218068" cy="507127"/>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effectLst/>
              </a:rPr>
              <a:t>使用 </a:t>
            </a:r>
            <a:r>
              <a:rPr lang="en-US" altLang="zh-CN" sz="2000" dirty="0">
                <a:effectLst/>
              </a:rPr>
              <a:t>COVID-19 </a:t>
            </a:r>
            <a:r>
              <a:rPr lang="zh-CN" altLang="en-US" sz="2000" dirty="0">
                <a:effectLst/>
              </a:rPr>
              <a:t>趋势来观察相关 </a:t>
            </a:r>
            <a:r>
              <a:rPr lang="en-US" altLang="zh-CN" sz="2000" dirty="0">
                <a:effectLst/>
              </a:rPr>
              <a:t>IoT </a:t>
            </a:r>
            <a:r>
              <a:rPr lang="zh-CN" altLang="en-US" sz="2000" dirty="0">
                <a:effectLst/>
              </a:rPr>
              <a:t>和 </a:t>
            </a:r>
            <a:r>
              <a:rPr lang="en-US" altLang="zh-CN" sz="2000" dirty="0">
                <a:effectLst/>
              </a:rPr>
              <a:t>ICS </a:t>
            </a:r>
            <a:r>
              <a:rPr lang="zh-CN" altLang="en-US" sz="2000" dirty="0">
                <a:effectLst/>
              </a:rPr>
              <a:t>的攻击态势，并尝试分析是否存在差异。</a:t>
            </a:r>
            <a:endParaRPr lang="zh-CN" altLang="en-US" sz="2000" dirty="0"/>
          </a:p>
        </p:txBody>
      </p:sp>
      <p:sp>
        <p:nvSpPr>
          <p:cNvPr id="10" name="文本框 9">
            <a:extLst>
              <a:ext uri="{FF2B5EF4-FFF2-40B4-BE49-F238E27FC236}">
                <a16:creationId xmlns:a16="http://schemas.microsoft.com/office/drawing/2014/main" id="{76DFE117-4620-4A56-A323-06FAF2FB57DE}"/>
              </a:ext>
            </a:extLst>
          </p:cNvPr>
          <p:cNvSpPr txBox="1"/>
          <p:nvPr/>
        </p:nvSpPr>
        <p:spPr>
          <a:xfrm>
            <a:off x="535780" y="967569"/>
            <a:ext cx="10317957"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Attack Trend Analysis as an Early Warning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              </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2- COVID-19 Situational Analysis</a:t>
            </a:r>
            <a:endParaRPr lang="zh-CN" altLang="en-US" sz="2800" b="1" dirty="0">
              <a:solidFill>
                <a:srgbClr val="5B9BD5">
                  <a:lumMod val="75000"/>
                </a:srgb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89B4852-58A8-473C-9E3F-B8F621E5641A}"/>
              </a:ext>
            </a:extLst>
          </p:cNvPr>
          <p:cNvPicPr>
            <a:picLocks noChangeAspect="1"/>
          </p:cNvPicPr>
          <p:nvPr/>
        </p:nvPicPr>
        <p:blipFill>
          <a:blip r:embed="rId4"/>
          <a:stretch>
            <a:fillRect/>
          </a:stretch>
        </p:blipFill>
        <p:spPr>
          <a:xfrm>
            <a:off x="1752600" y="2668618"/>
            <a:ext cx="8472488" cy="3310014"/>
          </a:xfrm>
          <a:prstGeom prst="rect">
            <a:avLst/>
          </a:prstGeom>
        </p:spPr>
      </p:pic>
    </p:spTree>
    <p:extLst>
      <p:ext uri="{BB962C8B-B14F-4D97-AF65-F5344CB8AC3E}">
        <p14:creationId xmlns:p14="http://schemas.microsoft.com/office/powerpoint/2010/main" val="3769994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002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Discussion</a:t>
            </a:r>
          </a:p>
        </p:txBody>
      </p:sp>
      <p:sp>
        <p:nvSpPr>
          <p:cNvPr id="9" name="文本框 8">
            <a:extLst>
              <a:ext uri="{FF2B5EF4-FFF2-40B4-BE49-F238E27FC236}">
                <a16:creationId xmlns:a16="http://schemas.microsoft.com/office/drawing/2014/main" id="{DB4658C0-2F4B-4FB6-83A5-7FC611CCB5D1}"/>
              </a:ext>
            </a:extLst>
          </p:cNvPr>
          <p:cNvSpPr txBox="1"/>
          <p:nvPr/>
        </p:nvSpPr>
        <p:spPr>
          <a:xfrm>
            <a:off x="450056" y="1482885"/>
            <a:ext cx="11470481" cy="142885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根据调查，发现针对 </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ICS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协议的攻击可能是基于 </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ICS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协议流量增加的下一代攻击趋势。准备了多个可以识别</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ICS</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协议签名的</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ICS</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协议搜索引擎，发现今年年初</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ICS</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协议攻击的数量明显增加。针对这一狩猎结果，还构建了一个高度交互的 </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ICS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狩猎引擎，用于捕捉西门子 </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S7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协议等高级 </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ICS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威胁。</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E52E8F3-6BFD-4D9C-90B0-2A6D2818FA68}"/>
              </a:ext>
            </a:extLst>
          </p:cNvPr>
          <p:cNvSpPr txBox="1"/>
          <p:nvPr/>
        </p:nvSpPr>
        <p:spPr>
          <a:xfrm>
            <a:off x="450056" y="989181"/>
            <a:ext cx="9965330" cy="523220"/>
          </a:xfrm>
          <a:prstGeom prst="rect">
            <a:avLst/>
          </a:prstGeom>
          <a:noFill/>
        </p:spPr>
        <p:txBody>
          <a:bodyPr wrap="square">
            <a:spAutoFit/>
          </a:bodyPr>
          <a:lstStyle/>
          <a:p>
            <a:pPr lvl="0">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The Threats of the Next Generation</a:t>
            </a:r>
            <a:endPar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208A8C15-6B54-4D88-AABD-47917FAD072B}"/>
              </a:ext>
            </a:extLst>
          </p:cNvPr>
          <p:cNvPicPr>
            <a:picLocks noChangeAspect="1"/>
          </p:cNvPicPr>
          <p:nvPr/>
        </p:nvPicPr>
        <p:blipFill>
          <a:blip r:embed="rId4"/>
          <a:stretch>
            <a:fillRect/>
          </a:stretch>
        </p:blipFill>
        <p:spPr>
          <a:xfrm>
            <a:off x="1566863" y="2911738"/>
            <a:ext cx="8867775" cy="3505168"/>
          </a:xfrm>
          <a:prstGeom prst="rect">
            <a:avLst/>
          </a:prstGeom>
        </p:spPr>
      </p:pic>
      <p:pic>
        <p:nvPicPr>
          <p:cNvPr id="6" name="图片 5">
            <a:extLst>
              <a:ext uri="{FF2B5EF4-FFF2-40B4-BE49-F238E27FC236}">
                <a16:creationId xmlns:a16="http://schemas.microsoft.com/office/drawing/2014/main" id="{09DE71BC-4303-4EA8-9A9A-D9FEE5C71F22}"/>
              </a:ext>
            </a:extLst>
          </p:cNvPr>
          <p:cNvPicPr>
            <a:picLocks noChangeAspect="1"/>
          </p:cNvPicPr>
          <p:nvPr/>
        </p:nvPicPr>
        <p:blipFill>
          <a:blip r:embed="rId5"/>
          <a:stretch>
            <a:fillRect/>
          </a:stretch>
        </p:blipFill>
        <p:spPr>
          <a:xfrm>
            <a:off x="1566863" y="2948064"/>
            <a:ext cx="8905876" cy="3468842"/>
          </a:xfrm>
          <a:prstGeom prst="rect">
            <a:avLst/>
          </a:prstGeom>
        </p:spPr>
      </p:pic>
      <p:pic>
        <p:nvPicPr>
          <p:cNvPr id="10" name="图片 9">
            <a:extLst>
              <a:ext uri="{FF2B5EF4-FFF2-40B4-BE49-F238E27FC236}">
                <a16:creationId xmlns:a16="http://schemas.microsoft.com/office/drawing/2014/main" id="{187256A2-2164-4D1E-A89E-C4ED6F647AF2}"/>
              </a:ext>
            </a:extLst>
          </p:cNvPr>
          <p:cNvPicPr>
            <a:picLocks noChangeAspect="1"/>
          </p:cNvPicPr>
          <p:nvPr/>
        </p:nvPicPr>
        <p:blipFill>
          <a:blip r:embed="rId6"/>
          <a:stretch>
            <a:fillRect/>
          </a:stretch>
        </p:blipFill>
        <p:spPr>
          <a:xfrm>
            <a:off x="1528762" y="2919641"/>
            <a:ext cx="8940385" cy="3468839"/>
          </a:xfrm>
          <a:prstGeom prst="rect">
            <a:avLst/>
          </a:prstGeom>
        </p:spPr>
      </p:pic>
    </p:spTree>
    <p:extLst>
      <p:ext uri="{BB962C8B-B14F-4D97-AF65-F5344CB8AC3E}">
        <p14:creationId xmlns:p14="http://schemas.microsoft.com/office/powerpoint/2010/main" val="424361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002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Discussion</a:t>
            </a:r>
          </a:p>
        </p:txBody>
      </p:sp>
      <p:sp>
        <p:nvSpPr>
          <p:cNvPr id="9" name="文本框 8">
            <a:extLst>
              <a:ext uri="{FF2B5EF4-FFF2-40B4-BE49-F238E27FC236}">
                <a16:creationId xmlns:a16="http://schemas.microsoft.com/office/drawing/2014/main" id="{DB4658C0-2F4B-4FB6-83A5-7FC611CCB5D1}"/>
              </a:ext>
            </a:extLst>
          </p:cNvPr>
          <p:cNvSpPr txBox="1"/>
          <p:nvPr/>
        </p:nvSpPr>
        <p:spPr>
          <a:xfrm>
            <a:off x="661802" y="2248584"/>
            <a:ext cx="10865151" cy="281384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随着工业</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4.0</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的逐渐成熟，很多工控相关的设备都支持直接联网功能。</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同时，根据近期的观察结果，与</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ICS</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通信协议相关的探测或攻击流量也呈现增长趋势。</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这将影响工业应用和生产过程的范围，并可能意味着越来越多的攻击者逐渐转向 </a:t>
            </a:r>
            <a:r>
              <a:rPr kumimoji="0" lang="en-US" altLang="zh-CN" sz="20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IIoT</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相关领域，以针对相关通信协议以及进行设备扫描或攻击。</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此外，连接的 </a:t>
            </a:r>
            <a:r>
              <a:rPr kumimoji="0" lang="en-US" altLang="zh-CN" sz="20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IIoT</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设备数量将在不久的将来达到峰值，这将成为大多数黑客攻击的核心目标。针对 </a:t>
            </a:r>
            <a:r>
              <a:rPr kumimoji="0" lang="en-US" altLang="zh-CN" sz="20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IIoT</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的攻击和威胁会更加严重，这部分也将是近期威胁分析的重点之一。</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E52E8F3-6BFD-4D9C-90B0-2A6D2818FA68}"/>
              </a:ext>
            </a:extLst>
          </p:cNvPr>
          <p:cNvSpPr txBox="1"/>
          <p:nvPr/>
        </p:nvSpPr>
        <p:spPr>
          <a:xfrm>
            <a:off x="540746" y="1146019"/>
            <a:ext cx="1021298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NEXT GENERATION IIOT THREAT-HUNTING SYSTEM</a:t>
            </a:r>
          </a:p>
        </p:txBody>
      </p:sp>
    </p:spTree>
    <p:extLst>
      <p:ext uri="{BB962C8B-B14F-4D97-AF65-F5344CB8AC3E}">
        <p14:creationId xmlns:p14="http://schemas.microsoft.com/office/powerpoint/2010/main" val="614668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002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Discussion</a:t>
            </a:r>
          </a:p>
        </p:txBody>
      </p:sp>
      <p:sp>
        <p:nvSpPr>
          <p:cNvPr id="9" name="文本框 8">
            <a:extLst>
              <a:ext uri="{FF2B5EF4-FFF2-40B4-BE49-F238E27FC236}">
                <a16:creationId xmlns:a16="http://schemas.microsoft.com/office/drawing/2014/main" id="{DB4658C0-2F4B-4FB6-83A5-7FC611CCB5D1}"/>
              </a:ext>
            </a:extLst>
          </p:cNvPr>
          <p:cNvSpPr txBox="1"/>
          <p:nvPr/>
        </p:nvSpPr>
        <p:spPr>
          <a:xfrm>
            <a:off x="1002507" y="2504964"/>
            <a:ext cx="9684543" cy="225010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dirty="0">
                <a:solidFill>
                  <a:prstClr val="black"/>
                </a:solidFill>
                <a:latin typeface="等线"/>
                <a:ea typeface="等线" panose="02010600030101010101" pitchFamily="2" charset="-122"/>
              </a:rPr>
              <a:t>1. </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将大幅改进狩猎引擎，并计划在完全虚拟化后将完整的工业</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4.0</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环境引入狩猎系统。</a:t>
            </a:r>
            <a:endPar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这将支持各种关键基础设施场景，例如智能工厂或发电厂，以及各种相关设备，例如可编程逻辑控制器 </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(PLC)</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、人机界面 </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(HMI) </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和现场设备。  </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E52E8F3-6BFD-4D9C-90B0-2A6D2818FA68}"/>
              </a:ext>
            </a:extLst>
          </p:cNvPr>
          <p:cNvSpPr txBox="1"/>
          <p:nvPr/>
        </p:nvSpPr>
        <p:spPr>
          <a:xfrm>
            <a:off x="607420" y="970317"/>
            <a:ext cx="986531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NEXT GENERATION IIOT THREAT-HUNTING SYSTEM</a:t>
            </a:r>
          </a:p>
        </p:txBody>
      </p:sp>
    </p:spTree>
    <p:extLst>
      <p:ext uri="{BB962C8B-B14F-4D97-AF65-F5344CB8AC3E}">
        <p14:creationId xmlns:p14="http://schemas.microsoft.com/office/powerpoint/2010/main" val="3325522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002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Discussion</a:t>
            </a:r>
          </a:p>
        </p:txBody>
      </p:sp>
      <p:sp>
        <p:nvSpPr>
          <p:cNvPr id="9" name="文本框 8">
            <a:extLst>
              <a:ext uri="{FF2B5EF4-FFF2-40B4-BE49-F238E27FC236}">
                <a16:creationId xmlns:a16="http://schemas.microsoft.com/office/drawing/2014/main" id="{DB4658C0-2F4B-4FB6-83A5-7FC611CCB5D1}"/>
              </a:ext>
            </a:extLst>
          </p:cNvPr>
          <p:cNvSpPr txBox="1"/>
          <p:nvPr/>
        </p:nvSpPr>
        <p:spPr>
          <a:xfrm>
            <a:off x="388053" y="3014551"/>
            <a:ext cx="3383005" cy="2352182"/>
          </a:xfrm>
          <a:prstGeom prst="rect">
            <a:avLst/>
          </a:prstGeom>
          <a:noFill/>
        </p:spPr>
        <p:txBody>
          <a:bodyPr wrap="square">
            <a:spAutoFit/>
          </a:bodyPr>
          <a:lstStyle/>
          <a:p>
            <a:pPr>
              <a:lnSpc>
                <a:spcPct val="150000"/>
              </a:lnSpc>
            </a:pPr>
            <a:r>
              <a:rPr lang="en-US" altLang="zh-CN" sz="2000" dirty="0">
                <a:effectLst/>
              </a:rPr>
              <a:t>2. </a:t>
            </a:r>
            <a:r>
              <a:rPr lang="zh-CN" altLang="en-US" sz="2000" dirty="0">
                <a:effectLst/>
              </a:rPr>
              <a:t>短期来看，为了延缓下一代狩猎引擎开发带来的窗口期，计划在</a:t>
            </a:r>
            <a:r>
              <a:rPr lang="en-US" altLang="zh-CN" sz="2000" dirty="0">
                <a:effectLst/>
              </a:rPr>
              <a:t>ICS/SCADA</a:t>
            </a:r>
            <a:r>
              <a:rPr lang="zh-CN" altLang="en-US" sz="2000" dirty="0">
                <a:effectLst/>
              </a:rPr>
              <a:t>实验室导入真机作为狩猎引擎的一部分。</a:t>
            </a:r>
            <a:r>
              <a:rPr lang="zh-CN" altLang="en-US" sz="2000" dirty="0"/>
              <a:t>  </a:t>
            </a:r>
            <a:endParaRPr lang="zh-CN" altLang="en-US" sz="2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E52E8F3-6BFD-4D9C-90B0-2A6D2818FA68}"/>
              </a:ext>
            </a:extLst>
          </p:cNvPr>
          <p:cNvSpPr txBox="1"/>
          <p:nvPr/>
        </p:nvSpPr>
        <p:spPr>
          <a:xfrm>
            <a:off x="154983" y="967569"/>
            <a:ext cx="3849145"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NEXT GENERATION IIOT THREAT-HUNTING SYSTEM</a:t>
            </a:r>
          </a:p>
        </p:txBody>
      </p:sp>
      <p:pic>
        <p:nvPicPr>
          <p:cNvPr id="3" name="图片 2">
            <a:extLst>
              <a:ext uri="{FF2B5EF4-FFF2-40B4-BE49-F238E27FC236}">
                <a16:creationId xmlns:a16="http://schemas.microsoft.com/office/drawing/2014/main" id="{E32C8919-2488-4FA7-AA19-BB0097CBF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4128" y="1035383"/>
            <a:ext cx="8164157" cy="4899461"/>
          </a:xfrm>
          <a:prstGeom prst="rect">
            <a:avLst/>
          </a:prstGeom>
        </p:spPr>
      </p:pic>
    </p:spTree>
    <p:extLst>
      <p:ext uri="{BB962C8B-B14F-4D97-AF65-F5344CB8AC3E}">
        <p14:creationId xmlns:p14="http://schemas.microsoft.com/office/powerpoint/2010/main" val="975952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002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Discussion</a:t>
            </a:r>
          </a:p>
        </p:txBody>
      </p:sp>
      <p:sp>
        <p:nvSpPr>
          <p:cNvPr id="9" name="文本框 8">
            <a:extLst>
              <a:ext uri="{FF2B5EF4-FFF2-40B4-BE49-F238E27FC236}">
                <a16:creationId xmlns:a16="http://schemas.microsoft.com/office/drawing/2014/main" id="{DB4658C0-2F4B-4FB6-83A5-7FC611CCB5D1}"/>
              </a:ext>
            </a:extLst>
          </p:cNvPr>
          <p:cNvSpPr txBox="1"/>
          <p:nvPr/>
        </p:nvSpPr>
        <p:spPr>
          <a:xfrm>
            <a:off x="950119" y="1825191"/>
            <a:ext cx="9684543" cy="3738780"/>
          </a:xfrm>
          <a:prstGeom prst="rect">
            <a:avLst/>
          </a:prstGeom>
          <a:noFill/>
        </p:spPr>
        <p:txBody>
          <a:bodyPr wrap="square">
            <a:spAutoFit/>
          </a:bodyPr>
          <a:lstStyle/>
          <a:p>
            <a:pPr>
              <a:lnSpc>
                <a:spcPct val="150000"/>
              </a:lnSpc>
            </a:pPr>
            <a:r>
              <a:rPr lang="en-US" altLang="zh-CN" sz="2000" dirty="0">
                <a:effectLst/>
              </a:rPr>
              <a:t>3. </a:t>
            </a:r>
            <a:r>
              <a:rPr lang="zh-CN" altLang="en-US" sz="2000" dirty="0">
                <a:effectLst/>
              </a:rPr>
              <a:t>从长远来看：</a:t>
            </a:r>
          </a:p>
          <a:p>
            <a:pPr marL="342900" indent="-342900">
              <a:lnSpc>
                <a:spcPct val="150000"/>
              </a:lnSpc>
              <a:buFont typeface="Wingdings" panose="05000000000000000000" pitchFamily="2" charset="2"/>
              <a:buChar char="p"/>
            </a:pPr>
            <a:r>
              <a:rPr lang="en-US" altLang="zh-CN" sz="2000" dirty="0">
                <a:effectLst/>
              </a:rPr>
              <a:t>A. </a:t>
            </a:r>
            <a:r>
              <a:rPr lang="zh-CN" altLang="en-US" sz="2000" dirty="0">
                <a:effectLst/>
              </a:rPr>
              <a:t>下一代狩猎引擎将与现有的物联网狩猎引擎共存，全面覆盖工业物联网的范围。一个高精度的狩猎系统必须能够使攻击者无法辨别其攻击目标是伪造的，并且能够执行各种攻击者想要执行的攻击行为，</a:t>
            </a:r>
            <a:r>
              <a:rPr lang="zh-CN" altLang="en-US" sz="2000" dirty="0">
                <a:effectLst/>
                <a:latin typeface="unset"/>
              </a:rPr>
              <a:t>才能真正实现有效的威胁追踪。</a:t>
            </a:r>
            <a:endParaRPr lang="zh-CN" altLang="en-US" sz="2000" dirty="0"/>
          </a:p>
          <a:p>
            <a:pPr marL="342900" indent="-342900">
              <a:lnSpc>
                <a:spcPct val="150000"/>
              </a:lnSpc>
              <a:buFont typeface="Wingdings" panose="05000000000000000000" pitchFamily="2" charset="2"/>
              <a:buChar char="p"/>
            </a:pPr>
            <a:r>
              <a:rPr lang="en-US" altLang="zh-CN" sz="2000" dirty="0">
                <a:effectLst/>
              </a:rPr>
              <a:t>B. </a:t>
            </a:r>
            <a:r>
              <a:rPr lang="zh-CN" altLang="en-US" sz="2000" dirty="0">
                <a:effectLst/>
              </a:rPr>
              <a:t>针对攻击流量和恶意软件，将深入研究机器学习在流量分析和恶意程序分析方面的各种应用，进一步提升分析的自动化程度。此外，还包括自动沙盒分析。</a:t>
            </a:r>
            <a:endParaRPr lang="zh-CN" altLang="en-US" sz="2000" dirty="0"/>
          </a:p>
          <a:p>
            <a:pPr marL="342900" indent="-342900">
              <a:lnSpc>
                <a:spcPct val="150000"/>
              </a:lnSpc>
              <a:buFont typeface="Wingdings" panose="05000000000000000000" pitchFamily="2" charset="2"/>
              <a:buChar char="p"/>
            </a:pPr>
            <a:r>
              <a:rPr lang="en-US" altLang="zh-CN" sz="2000" dirty="0">
                <a:effectLst/>
              </a:rPr>
              <a:t>C</a:t>
            </a:r>
            <a:r>
              <a:rPr lang="zh-CN" altLang="en-US" sz="2000" dirty="0">
                <a:effectLst/>
              </a:rPr>
              <a:t>、漏洞分析和利用方面，</a:t>
            </a:r>
            <a:r>
              <a:rPr lang="en-US" altLang="zh-CN" sz="2000" dirty="0" err="1">
                <a:effectLst/>
              </a:rPr>
              <a:t>IIoT</a:t>
            </a:r>
            <a:r>
              <a:rPr lang="zh-CN" altLang="en-US" sz="2000" dirty="0">
                <a:effectLst/>
              </a:rPr>
              <a:t>相关的</a:t>
            </a:r>
            <a:r>
              <a:rPr lang="en-US" altLang="zh-CN" sz="2000" dirty="0">
                <a:effectLst/>
              </a:rPr>
              <a:t>0-day/1-day</a:t>
            </a:r>
            <a:r>
              <a:rPr lang="zh-CN" altLang="en-US" sz="2000" dirty="0">
                <a:effectLst/>
              </a:rPr>
              <a:t>漏洞将逐步引入下一代狩猎系统，以构建能够从宏观层面分析</a:t>
            </a:r>
            <a:r>
              <a:rPr lang="en-US" altLang="zh-CN" sz="2000" dirty="0" err="1">
                <a:effectLst/>
              </a:rPr>
              <a:t>IIoT</a:t>
            </a:r>
            <a:r>
              <a:rPr lang="zh-CN" altLang="en-US" sz="2000" dirty="0">
                <a:effectLst/>
              </a:rPr>
              <a:t>威胁的狩猎系统。</a:t>
            </a:r>
            <a:endParaRPr lang="zh-CN" altLang="en-US" sz="2000" dirty="0"/>
          </a:p>
        </p:txBody>
      </p:sp>
      <p:sp>
        <p:nvSpPr>
          <p:cNvPr id="8" name="文本框 7">
            <a:extLst>
              <a:ext uri="{FF2B5EF4-FFF2-40B4-BE49-F238E27FC236}">
                <a16:creationId xmlns:a16="http://schemas.microsoft.com/office/drawing/2014/main" id="{2E52E8F3-6BFD-4D9C-90B0-2A6D2818FA68}"/>
              </a:ext>
            </a:extLst>
          </p:cNvPr>
          <p:cNvSpPr txBox="1"/>
          <p:nvPr/>
        </p:nvSpPr>
        <p:spPr>
          <a:xfrm>
            <a:off x="607420" y="1048192"/>
            <a:ext cx="986531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NEXT GENERATION IIOT THREAT-HUNTING SYSTEM</a:t>
            </a:r>
          </a:p>
        </p:txBody>
      </p:sp>
    </p:spTree>
    <p:extLst>
      <p:ext uri="{BB962C8B-B14F-4D97-AF65-F5344CB8AC3E}">
        <p14:creationId xmlns:p14="http://schemas.microsoft.com/office/powerpoint/2010/main" val="346960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7078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Conclusion</a:t>
            </a:r>
          </a:p>
        </p:txBody>
      </p:sp>
      <p:sp>
        <p:nvSpPr>
          <p:cNvPr id="9" name="文本框 8">
            <a:extLst>
              <a:ext uri="{FF2B5EF4-FFF2-40B4-BE49-F238E27FC236}">
                <a16:creationId xmlns:a16="http://schemas.microsoft.com/office/drawing/2014/main" id="{EC926D36-2945-467B-8D39-3D7F192CB89F}"/>
              </a:ext>
            </a:extLst>
          </p:cNvPr>
          <p:cNvSpPr txBox="1"/>
          <p:nvPr/>
        </p:nvSpPr>
        <p:spPr>
          <a:xfrm>
            <a:off x="1199718" y="2305349"/>
            <a:ext cx="10217945" cy="1696105"/>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zh-CN" altLang="en-US" sz="2400" dirty="0">
                <a:effectLst/>
              </a:rPr>
              <a:t>重点介绍了自动化威胁搜捕系统的</a:t>
            </a:r>
            <a:r>
              <a:rPr lang="en-US" altLang="zh-CN" sz="2400" dirty="0">
                <a:effectLst/>
              </a:rPr>
              <a:t>5</a:t>
            </a:r>
            <a:r>
              <a:rPr lang="zh-CN" altLang="en-US" sz="2400" dirty="0">
                <a:effectLst/>
              </a:rPr>
              <a:t>个要求</a:t>
            </a:r>
            <a:endParaRPr lang="en-US" altLang="zh-CN" sz="2400" dirty="0">
              <a:effectLst/>
            </a:endParaRPr>
          </a:p>
          <a:p>
            <a:pPr marL="457200" indent="-457200">
              <a:lnSpc>
                <a:spcPct val="150000"/>
              </a:lnSpc>
              <a:buFont typeface="Wingdings" panose="05000000000000000000" pitchFamily="2" charset="2"/>
              <a:buChar char="Ø"/>
            </a:pPr>
            <a:r>
              <a:rPr lang="zh-CN" altLang="en-US" sz="2400" dirty="0"/>
              <a:t>构建了系统，并分布介绍狩猎过程</a:t>
            </a:r>
            <a:endParaRPr lang="en-US" altLang="zh-CN" sz="2400" dirty="0">
              <a:effectLst/>
            </a:endParaRPr>
          </a:p>
          <a:p>
            <a:pPr marL="457200" indent="-457200">
              <a:lnSpc>
                <a:spcPct val="150000"/>
              </a:lnSpc>
              <a:buFont typeface="Wingdings" panose="05000000000000000000" pitchFamily="2" charset="2"/>
              <a:buChar char="Ø"/>
            </a:pPr>
            <a:r>
              <a:rPr lang="zh-CN" altLang="en-US" sz="2400" dirty="0">
                <a:effectLst/>
              </a:rPr>
              <a:t>展示了如何使用该系统来搜索各种威胁，并提供了</a:t>
            </a:r>
            <a:r>
              <a:rPr lang="en-US" altLang="zh-CN" sz="2400" dirty="0">
                <a:effectLst/>
              </a:rPr>
              <a:t>6</a:t>
            </a:r>
            <a:r>
              <a:rPr lang="zh-CN" altLang="en-US" sz="2400" dirty="0">
                <a:effectLst/>
              </a:rPr>
              <a:t>个示例</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6558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519545" y="581892"/>
            <a:ext cx="11170227" cy="5777345"/>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sp>
        <p:nvSpPr>
          <p:cNvPr id="2" name="文本框 1"/>
          <p:cNvSpPr txBox="1"/>
          <p:nvPr/>
        </p:nvSpPr>
        <p:spPr>
          <a:xfrm>
            <a:off x="8750748" y="5026321"/>
            <a:ext cx="2097286" cy="400110"/>
          </a:xfrm>
          <a:prstGeom prst="rect">
            <a:avLst/>
          </a:prstGeom>
          <a:noFill/>
        </p:spPr>
        <p:txBody>
          <a:bodyPr wrap="square" rtlCol="0">
            <a:spAutoFit/>
          </a:bodyPr>
          <a:lstStyle/>
          <a:p>
            <a:r>
              <a:rPr lang="en-GB" altLang="zh-CN" sz="2000" dirty="0">
                <a:solidFill>
                  <a:schemeClr val="bg1"/>
                </a:solidFill>
              </a:rPr>
              <a:t> 2022</a:t>
            </a:r>
            <a:r>
              <a:rPr lang="zh-CN" altLang="en-US" sz="2000" dirty="0">
                <a:solidFill>
                  <a:schemeClr val="bg1"/>
                </a:solidFill>
              </a:rPr>
              <a:t>年</a:t>
            </a:r>
            <a:r>
              <a:rPr lang="en-US" altLang="zh-CN" sz="2000" dirty="0">
                <a:solidFill>
                  <a:schemeClr val="bg1"/>
                </a:solidFill>
              </a:rPr>
              <a:t>4</a:t>
            </a:r>
            <a:r>
              <a:rPr lang="zh-CN" altLang="en-US" sz="2000" dirty="0">
                <a:solidFill>
                  <a:schemeClr val="bg1"/>
                </a:solidFill>
              </a:rPr>
              <a:t>月</a:t>
            </a:r>
            <a:r>
              <a:rPr lang="en-US" altLang="zh-CN" sz="2000" dirty="0">
                <a:solidFill>
                  <a:schemeClr val="bg1"/>
                </a:solidFill>
              </a:rPr>
              <a:t>16</a:t>
            </a:r>
            <a:r>
              <a:rPr lang="zh-CN" altLang="en-US" sz="2000" dirty="0">
                <a:solidFill>
                  <a:schemeClr val="bg1"/>
                </a:solidFill>
              </a:rPr>
              <a:t>日</a:t>
            </a:r>
            <a:endParaRPr kumimoji="1" lang="zh-CN" altLang="en-US" sz="2000" dirty="0">
              <a:solidFill>
                <a:schemeClr val="bg1"/>
              </a:solidFill>
            </a:endParaRPr>
          </a:p>
        </p:txBody>
      </p:sp>
      <p:grpSp>
        <p:nvGrpSpPr>
          <p:cNvPr id="4" name="组合 3"/>
          <p:cNvGrpSpPr/>
          <p:nvPr/>
        </p:nvGrpSpPr>
        <p:grpSpPr>
          <a:xfrm>
            <a:off x="8750748" y="5011222"/>
            <a:ext cx="2097286" cy="430307"/>
            <a:chOff x="4249806" y="3902569"/>
            <a:chExt cx="3331525" cy="430306"/>
          </a:xfrm>
        </p:grpSpPr>
        <p:cxnSp>
          <p:nvCxnSpPr>
            <p:cNvPr id="8" name="直线连接符 7"/>
            <p:cNvCxnSpPr/>
            <p:nvPr/>
          </p:nvCxnSpPr>
          <p:spPr>
            <a:xfrm>
              <a:off x="4249806" y="3902569"/>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p:nvPr/>
          </p:nvCxnSpPr>
          <p:spPr>
            <a:xfrm>
              <a:off x="4249806" y="4332875"/>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798426" y="2680234"/>
            <a:ext cx="10759420" cy="923330"/>
          </a:xfrm>
          <a:prstGeom prst="rect">
            <a:avLst/>
          </a:prstGeom>
          <a:noFill/>
        </p:spPr>
        <p:txBody>
          <a:bodyPr wrap="none" rtlCol="0">
            <a:spAutoFit/>
          </a:bodyPr>
          <a:lstStyle/>
          <a:p>
            <a:pPr algn="ctr"/>
            <a:r>
              <a:rPr kumimoji="1" lang="en-US" altLang="zh-CN" sz="5400" b="1" dirty="0">
                <a:solidFill>
                  <a:srgbClr val="F6D9A7"/>
                </a:solidFill>
                <a:latin typeface="微软雅黑" panose="020B0503020204020204" pitchFamily="34" charset="-122"/>
                <a:ea typeface="微软雅黑" panose="020B0503020204020204" pitchFamily="34" charset="-122"/>
              </a:rPr>
              <a:t>Thank you for your listening</a:t>
            </a:r>
            <a:r>
              <a:rPr kumimoji="1" lang="zh-CN" altLang="en-US" sz="5400" b="1" dirty="0">
                <a:solidFill>
                  <a:srgbClr val="F6D9A7"/>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74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sym typeface="+mn-ea"/>
              </a:rPr>
              <a:t>Motivation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DBAE8BAF-D13C-47C5-9EDB-0E8AF616D3EE}"/>
              </a:ext>
            </a:extLst>
          </p:cNvPr>
          <p:cNvSpPr txBox="1"/>
          <p:nvPr/>
        </p:nvSpPr>
        <p:spPr>
          <a:xfrm>
            <a:off x="578212" y="1165112"/>
            <a:ext cx="11032331" cy="4662110"/>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rPr>
              <a:t>物联网的大量使用背后，也存在各种原因产生的漏洞和威胁，</a:t>
            </a:r>
            <a:r>
              <a:rPr lang="zh-CN" altLang="en-US" sz="2000" dirty="0"/>
              <a:t>大量物联网设备受到攻击者恶意行为的影响</a:t>
            </a:r>
            <a:endParaRPr lang="en-US" altLang="zh-CN" sz="2000" dirty="0"/>
          </a:p>
          <a:p>
            <a:pPr marL="342900" indent="-342900">
              <a:lnSpc>
                <a:spcPct val="150000"/>
              </a:lnSpc>
              <a:buFont typeface="Wingdings" panose="05000000000000000000" pitchFamily="2" charset="2"/>
              <a:buChar char="p"/>
            </a:pPr>
            <a:r>
              <a:rPr lang="zh-CN" altLang="en-US" sz="2000" dirty="0">
                <a:effectLst/>
              </a:rPr>
              <a:t>为了提高对</a:t>
            </a:r>
            <a:r>
              <a:rPr lang="en-US" altLang="zh-CN" sz="2000" dirty="0">
                <a:effectLst/>
              </a:rPr>
              <a:t>IoT </a:t>
            </a:r>
            <a:r>
              <a:rPr lang="zh-CN" altLang="en-US" sz="2000" dirty="0">
                <a:effectLst/>
              </a:rPr>
              <a:t>和 </a:t>
            </a:r>
            <a:r>
              <a:rPr lang="en-US" altLang="zh-CN" sz="2000" dirty="0">
                <a:effectLst/>
              </a:rPr>
              <a:t>ICS </a:t>
            </a:r>
            <a:r>
              <a:rPr lang="zh-CN" altLang="en-US" sz="2000" dirty="0">
                <a:effectLst/>
              </a:rPr>
              <a:t>威胁的检测和防御能力，在全球范围内开发并部署了多个自动威胁搜寻引擎</a:t>
            </a:r>
            <a:r>
              <a:rPr lang="zh-CN" altLang="en-US" sz="2000" dirty="0"/>
              <a:t> </a:t>
            </a:r>
            <a:endParaRPr lang="en-US" altLang="zh-CN" sz="2000" dirty="0"/>
          </a:p>
          <a:p>
            <a:pPr marL="342900" indent="-342900">
              <a:lnSpc>
                <a:spcPct val="150000"/>
              </a:lnSpc>
              <a:buFont typeface="Wingdings" panose="05000000000000000000" pitchFamily="2" charset="2"/>
              <a:buChar char="p"/>
            </a:pPr>
            <a:r>
              <a:rPr lang="zh-CN" altLang="en-US" sz="2000" dirty="0">
                <a:effectLst/>
                <a:latin typeface="unset"/>
              </a:rPr>
              <a:t>基于手动操作的威胁搜寻对大规模物联网威胁的有效检测和防御能力较差。这就是为什么决定进行这项研究并构建一个自动威胁搜寻系统来自动检测并快速应对物联网攻击。</a:t>
            </a:r>
            <a:r>
              <a:rPr lang="zh-CN" altLang="en-US" sz="2000" dirty="0"/>
              <a:t> </a:t>
            </a:r>
            <a:endParaRPr lang="en-US" altLang="zh-CN" sz="2000" dirty="0"/>
          </a:p>
          <a:p>
            <a:pPr marL="342900" indent="-342900">
              <a:lnSpc>
                <a:spcPct val="150000"/>
              </a:lnSpc>
              <a:buFont typeface="Wingdings" panose="05000000000000000000" pitchFamily="2" charset="2"/>
              <a:buChar char="p"/>
            </a:pPr>
            <a:r>
              <a:rPr lang="zh-CN" altLang="en-US" sz="2000" dirty="0">
                <a:effectLst/>
                <a:latin typeface="unset"/>
              </a:rPr>
              <a:t>鉴于物联网威胁的数量迅速增加，对漏洞、弱点或各种攻击的被动响应已不足以应对当今数量众多的威胁。为了解决这个问题，建立和完善一个主动威胁追踪系统</a:t>
            </a:r>
            <a:r>
              <a:rPr lang="zh-CN" altLang="en-US" sz="2000" dirty="0"/>
              <a:t> </a:t>
            </a:r>
            <a:endParaRPr lang="en-US" altLang="zh-CN" sz="2000" dirty="0"/>
          </a:p>
          <a:p>
            <a:pPr marL="342900" indent="-342900">
              <a:lnSpc>
                <a:spcPct val="150000"/>
              </a:lnSpc>
              <a:buFont typeface="Wingdings" panose="05000000000000000000" pitchFamily="2" charset="2"/>
              <a:buChar char="p"/>
            </a:pPr>
            <a:r>
              <a:rPr lang="zh-CN" altLang="en-US" sz="2000" dirty="0">
                <a:effectLst/>
                <a:latin typeface="unset"/>
              </a:rPr>
              <a:t>构建了一个全自动的威胁搜寻系统，能够实时搜寻和分析来自世界各地的威胁，确保提供的保护是及时有效的。而且，研究人员只需专注于威胁分析，无需花费太多精力进行系统维护。</a:t>
            </a:r>
            <a:r>
              <a:rPr lang="zh-CN" altLang="en-US" sz="2000" dirty="0"/>
              <a:t> </a:t>
            </a:r>
          </a:p>
        </p:txBody>
      </p:sp>
    </p:spTree>
    <p:extLst>
      <p:ext uri="{BB962C8B-B14F-4D97-AF65-F5344CB8AC3E}">
        <p14:creationId xmlns:p14="http://schemas.microsoft.com/office/powerpoint/2010/main" val="1128435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578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Benefits</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ABC64721-D6BB-41EE-AE39-A6C8ED7B0840}"/>
              </a:ext>
            </a:extLst>
          </p:cNvPr>
          <p:cNvSpPr txBox="1"/>
          <p:nvPr/>
        </p:nvSpPr>
        <p:spPr>
          <a:xfrm>
            <a:off x="2007394" y="2099786"/>
            <a:ext cx="7531894" cy="2446119"/>
          </a:xfrm>
          <a:prstGeom prst="rect">
            <a:avLst/>
          </a:prstGeom>
          <a:noFill/>
        </p:spPr>
        <p:txBody>
          <a:bodyPr wrap="square">
            <a:spAutoFit/>
          </a:bodyPr>
          <a:lstStyle/>
          <a:p>
            <a:pPr>
              <a:lnSpc>
                <a:spcPct val="150000"/>
              </a:lnSpc>
            </a:pPr>
            <a:r>
              <a:rPr lang="zh-CN" altLang="en-US" sz="2400" dirty="0">
                <a:effectLst/>
              </a:rPr>
              <a:t>通过全自动威胁搜寻系统进行威胁搜寻具有以下优势</a:t>
            </a:r>
            <a:r>
              <a:rPr lang="zh-CN" altLang="en-US" sz="2000" dirty="0">
                <a:effectLst/>
              </a:rPr>
              <a:t>：</a:t>
            </a:r>
          </a:p>
          <a:p>
            <a:pPr marL="342900" indent="-342900">
              <a:lnSpc>
                <a:spcPct val="150000"/>
              </a:lnSpc>
              <a:buFont typeface="Wingdings" panose="05000000000000000000" pitchFamily="2" charset="2"/>
              <a:buChar char="p"/>
            </a:pPr>
            <a:r>
              <a:rPr lang="zh-CN" altLang="en-US" sz="2000" dirty="0">
                <a:effectLst/>
              </a:rPr>
              <a:t>各种威胁的自动检测和实时拦截</a:t>
            </a:r>
            <a:endParaRPr lang="zh-CN" altLang="en-US" sz="2000" dirty="0"/>
          </a:p>
          <a:p>
            <a:pPr marL="342900" indent="-342900">
              <a:lnSpc>
                <a:spcPct val="150000"/>
              </a:lnSpc>
              <a:buFont typeface="Wingdings" panose="05000000000000000000" pitchFamily="2" charset="2"/>
              <a:buChar char="p"/>
            </a:pPr>
            <a:r>
              <a:rPr lang="zh-CN" altLang="en-US" sz="2000" dirty="0">
                <a:effectLst/>
              </a:rPr>
              <a:t>即时定位各种威胁趋势</a:t>
            </a:r>
            <a:endParaRPr lang="zh-CN" altLang="en-US" sz="2000" dirty="0"/>
          </a:p>
          <a:p>
            <a:pPr marL="342900" indent="-342900">
              <a:lnSpc>
                <a:spcPct val="150000"/>
              </a:lnSpc>
              <a:buFont typeface="Wingdings" panose="05000000000000000000" pitchFamily="2" charset="2"/>
              <a:buChar char="p"/>
            </a:pPr>
            <a:r>
              <a:rPr lang="zh-CN" altLang="en-US" sz="2000" dirty="0">
                <a:effectLst/>
              </a:rPr>
              <a:t>大量情报资源的后续分析</a:t>
            </a:r>
            <a:endParaRPr lang="zh-CN" altLang="en-US" sz="2000" dirty="0"/>
          </a:p>
          <a:p>
            <a:pPr marL="342900" indent="-342900">
              <a:lnSpc>
                <a:spcPct val="150000"/>
              </a:lnSpc>
              <a:buFont typeface="Wingdings" panose="05000000000000000000" pitchFamily="2" charset="2"/>
              <a:buChar char="p"/>
            </a:pPr>
            <a:r>
              <a:rPr lang="zh-CN" altLang="en-US" sz="2000" dirty="0">
                <a:effectLst/>
              </a:rPr>
              <a:t>人工维护成本极低</a:t>
            </a:r>
            <a:endParaRPr lang="zh-CN" altLang="en-US" sz="2000" dirty="0"/>
          </a:p>
        </p:txBody>
      </p:sp>
    </p:spTree>
    <p:extLst>
      <p:ext uri="{BB962C8B-B14F-4D97-AF65-F5344CB8AC3E}">
        <p14:creationId xmlns:p14="http://schemas.microsoft.com/office/powerpoint/2010/main" val="342214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6898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sym typeface="+mn-ea"/>
              </a:rPr>
              <a:t>Requirements</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907BA6A7-7117-4F68-AB20-5110D2EB21D1}"/>
              </a:ext>
            </a:extLst>
          </p:cNvPr>
          <p:cNvSpPr txBox="1"/>
          <p:nvPr/>
        </p:nvSpPr>
        <p:spPr>
          <a:xfrm>
            <a:off x="1150902" y="1200024"/>
            <a:ext cx="9886951" cy="4457952"/>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2400" dirty="0">
                <a:effectLst/>
                <a:latin typeface="Times New Roman" panose="02020603050405020304" pitchFamily="18" charset="0"/>
                <a:cs typeface="Times New Roman" panose="02020603050405020304" pitchFamily="18" charset="0"/>
              </a:rPr>
              <a:t>Scalability</a:t>
            </a:r>
            <a:r>
              <a:rPr lang="zh-CN" altLang="en-US" sz="2400" dirty="0">
                <a:effectLst/>
                <a:latin typeface="Times New Roman" panose="02020603050405020304" pitchFamily="18" charset="0"/>
                <a:cs typeface="Times New Roman" panose="02020603050405020304" pitchFamily="18" charset="0"/>
              </a:rPr>
              <a:t>：</a:t>
            </a:r>
            <a:r>
              <a:rPr lang="zh-CN" altLang="en-US" sz="1800" dirty="0">
                <a:effectLst/>
              </a:rPr>
              <a:t>网络流量的传输和威胁狩猎系统的输出都必须能够实时灵活调整</a:t>
            </a:r>
            <a:r>
              <a:rPr lang="zh-CN" altLang="en-US" sz="2400" dirty="0"/>
              <a:t> </a:t>
            </a:r>
            <a:endParaRPr lang="en-US" altLang="zh-CN" sz="240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400" dirty="0">
                <a:effectLst/>
                <a:latin typeface="Times New Roman" panose="02020603050405020304" pitchFamily="18" charset="0"/>
                <a:cs typeface="Times New Roman" panose="02020603050405020304" pitchFamily="18" charset="0"/>
              </a:rPr>
              <a:t>High availability and stability</a:t>
            </a:r>
            <a:r>
              <a:rPr lang="zh-CN" altLang="en-US" sz="2400" dirty="0">
                <a:effectLst/>
                <a:latin typeface="Times New Roman" panose="02020603050405020304" pitchFamily="18" charset="0"/>
                <a:cs typeface="Times New Roman" panose="02020603050405020304" pitchFamily="18" charset="0"/>
              </a:rPr>
              <a:t>：</a:t>
            </a:r>
            <a:r>
              <a:rPr lang="zh-CN" altLang="en-US" sz="1800" dirty="0">
                <a:effectLst/>
              </a:rPr>
              <a:t>如果威胁狩猎系统的传输机制、存储区域或其他部分出现异常，势必会影响整体输出</a:t>
            </a:r>
            <a:r>
              <a:rPr lang="zh-CN" altLang="en-US" sz="2400" dirty="0"/>
              <a:t> </a:t>
            </a:r>
            <a:endParaRPr lang="en-US" altLang="zh-CN" sz="240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400" dirty="0">
                <a:effectLst/>
                <a:latin typeface="Times New Roman" panose="02020603050405020304" pitchFamily="18" charset="0"/>
                <a:cs typeface="Times New Roman" panose="02020603050405020304" pitchFamily="18" charset="0"/>
              </a:rPr>
              <a:t>Easy monitoring and analysis</a:t>
            </a:r>
            <a:r>
              <a:rPr lang="zh-CN" altLang="en-US" sz="2400" dirty="0">
                <a:effectLst/>
                <a:latin typeface="Times New Roman" panose="02020603050405020304" pitchFamily="18" charset="0"/>
                <a:cs typeface="Times New Roman" panose="02020603050405020304" pitchFamily="18" charset="0"/>
              </a:rPr>
              <a:t>：</a:t>
            </a:r>
            <a:r>
              <a:rPr lang="zh-CN" altLang="en-US" sz="1800" dirty="0">
                <a:effectLst/>
              </a:rPr>
              <a:t>当狩猎系统中的各个部件和传动机构出现异常时，必须有能够实时监控和定位的机制，以便于快速响应和处理</a:t>
            </a:r>
            <a:r>
              <a:rPr lang="zh-CN" altLang="en-US" sz="2400" dirty="0"/>
              <a:t> </a:t>
            </a:r>
            <a:endParaRPr lang="en-US" altLang="zh-CN" sz="240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Fast adjustment</a:t>
            </a:r>
            <a:r>
              <a:rPr lang="zh-CN" altLang="en-US" sz="2400" dirty="0">
                <a:latin typeface="Times New Roman" panose="02020603050405020304" pitchFamily="18" charset="0"/>
                <a:cs typeface="Times New Roman" panose="02020603050405020304" pitchFamily="18" charset="0"/>
              </a:rPr>
              <a:t>：</a:t>
            </a:r>
            <a:r>
              <a:rPr lang="zh-CN" altLang="en-US" sz="1800" dirty="0">
                <a:effectLst/>
              </a:rPr>
              <a:t>针对不断变化的威胁，猎杀引擎的部署区域、位置、</a:t>
            </a:r>
            <a:r>
              <a:rPr lang="en-US" altLang="zh-CN" sz="1800" dirty="0">
                <a:effectLst/>
              </a:rPr>
              <a:t>IP</a:t>
            </a:r>
            <a:r>
              <a:rPr lang="zh-CN" altLang="en-US" sz="1800" dirty="0">
                <a:effectLst/>
              </a:rPr>
              <a:t>也将根据不同的场景进行快速调整和转换。</a:t>
            </a:r>
            <a:r>
              <a:rPr lang="zh-CN" altLang="en-US" sz="2400" dirty="0"/>
              <a:t> </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Data security</a:t>
            </a:r>
            <a:r>
              <a:rPr lang="zh-CN" altLang="en-US" sz="2400" dirty="0">
                <a:latin typeface="Times New Roman" panose="02020603050405020304" pitchFamily="18" charset="0"/>
                <a:cs typeface="Times New Roman" panose="02020603050405020304" pitchFamily="18" charset="0"/>
              </a:rPr>
              <a:t>：</a:t>
            </a:r>
            <a:r>
              <a:rPr lang="zh-CN" altLang="en-US" sz="1800" dirty="0">
                <a:effectLst/>
              </a:rPr>
              <a:t>搜集的任何数据都必须安全妥善地存储</a:t>
            </a:r>
            <a:r>
              <a:rPr lang="zh-CN" altLang="en-US" sz="2400" dirty="0"/>
              <a:t>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631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327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Overview</a:t>
            </a:r>
          </a:p>
        </p:txBody>
      </p:sp>
      <p:pic>
        <p:nvPicPr>
          <p:cNvPr id="4" name="图片 3">
            <a:extLst>
              <a:ext uri="{FF2B5EF4-FFF2-40B4-BE49-F238E27FC236}">
                <a16:creationId xmlns:a16="http://schemas.microsoft.com/office/drawing/2014/main" id="{47DE9A6E-1228-4A21-BFD7-C7C9E000D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83" y="824695"/>
            <a:ext cx="10814989" cy="5457537"/>
          </a:xfrm>
          <a:prstGeom prst="rect">
            <a:avLst/>
          </a:prstGeom>
        </p:spPr>
      </p:pic>
    </p:spTree>
    <p:extLst>
      <p:ext uri="{BB962C8B-B14F-4D97-AF65-F5344CB8AC3E}">
        <p14:creationId xmlns:p14="http://schemas.microsoft.com/office/powerpoint/2010/main" val="1379896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88423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Overview</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A296FBE-7D21-4EEC-9BAC-EF353B727BE2}"/>
              </a:ext>
            </a:extLst>
          </p:cNvPr>
          <p:cNvPicPr>
            <a:picLocks noChangeAspect="1"/>
          </p:cNvPicPr>
          <p:nvPr/>
        </p:nvPicPr>
        <p:blipFill>
          <a:blip r:embed="rId4"/>
          <a:stretch>
            <a:fillRect/>
          </a:stretch>
        </p:blipFill>
        <p:spPr>
          <a:xfrm>
            <a:off x="1628774" y="947737"/>
            <a:ext cx="9251697" cy="5138736"/>
          </a:xfrm>
          <a:prstGeom prst="rect">
            <a:avLst/>
          </a:prstGeom>
        </p:spPr>
      </p:pic>
    </p:spTree>
    <p:extLst>
      <p:ext uri="{BB962C8B-B14F-4D97-AF65-F5344CB8AC3E}">
        <p14:creationId xmlns:p14="http://schemas.microsoft.com/office/powerpoint/2010/main" val="2070662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60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Design-Step1</a:t>
            </a:r>
          </a:p>
        </p:txBody>
      </p:sp>
      <p:sp>
        <p:nvSpPr>
          <p:cNvPr id="9" name="文本框 8">
            <a:extLst>
              <a:ext uri="{FF2B5EF4-FFF2-40B4-BE49-F238E27FC236}">
                <a16:creationId xmlns:a16="http://schemas.microsoft.com/office/drawing/2014/main" id="{16F065D1-F513-4A36-B8AC-6DFB9BF0F126}"/>
              </a:ext>
            </a:extLst>
          </p:cNvPr>
          <p:cNvSpPr txBox="1"/>
          <p:nvPr/>
        </p:nvSpPr>
        <p:spPr>
          <a:xfrm>
            <a:off x="411956" y="1115619"/>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Hunting Engines</a:t>
            </a:r>
            <a:endParaRPr kumimoji="0" lang="zh-CN" altLang="en-US" sz="28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E2513F2-BFFE-45B6-853E-2D8ACEDCB5C4}"/>
              </a:ext>
            </a:extLst>
          </p:cNvPr>
          <p:cNvSpPr txBox="1"/>
          <p:nvPr/>
        </p:nvSpPr>
        <p:spPr>
          <a:xfrm>
            <a:off x="359570" y="2062973"/>
            <a:ext cx="3436143" cy="3142463"/>
          </a:xfrm>
          <a:prstGeom prst="rect">
            <a:avLst/>
          </a:prstGeom>
          <a:noFill/>
        </p:spPr>
        <p:txBody>
          <a:bodyPr wrap="square">
            <a:spAutoFit/>
          </a:bodyPr>
          <a:lstStyle/>
          <a:p>
            <a:pPr marL="342900" indent="-342900">
              <a:lnSpc>
                <a:spcPct val="125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与攻击者交互，初步分析常见协议，</a:t>
            </a:r>
            <a:r>
              <a:rPr lang="en-US" altLang="zh-CN" sz="2000" dirty="0">
                <a:latin typeface="Times New Roman" panose="02020603050405020304" pitchFamily="18" charset="0"/>
                <a:cs typeface="Times New Roman" panose="02020603050405020304" pitchFamily="18" charset="0"/>
              </a:rPr>
              <a:t>SSH,HTTP</a:t>
            </a:r>
            <a:r>
              <a:rPr lang="zh-CN" altLang="en-US" sz="2000" dirty="0">
                <a:latin typeface="Times New Roman" panose="02020603050405020304" pitchFamily="18" charset="0"/>
                <a:cs typeface="Times New Roman" panose="02020603050405020304" pitchFamily="18" charset="0"/>
              </a:rPr>
              <a:t>等</a:t>
            </a:r>
            <a:r>
              <a:rPr lang="zh-CN" altLang="en-US" sz="2000" dirty="0">
                <a:effectLst/>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342900" indent="-342900">
              <a:lnSpc>
                <a:spcPct val="125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通过交互，收集攻击流量、恶意样本和攻击者信息</a:t>
            </a:r>
            <a:endParaRPr lang="en-US" altLang="zh-CN" sz="2000" dirty="0">
              <a:effectLst/>
              <a:latin typeface="Times New Roman" panose="02020603050405020304" pitchFamily="18" charset="0"/>
              <a:cs typeface="Times New Roman" panose="02020603050405020304" pitchFamily="18" charset="0"/>
            </a:endParaRPr>
          </a:p>
          <a:p>
            <a:pPr marL="342900" indent="-342900">
              <a:lnSpc>
                <a:spcPct val="125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最初不会分析的其他收集到的情报将传递给搜寻代理和负载均衡器，以供以后深入分析。</a:t>
            </a:r>
            <a:endParaRPr lang="zh-CN" altLang="en-US" sz="2000" dirty="0"/>
          </a:p>
        </p:txBody>
      </p:sp>
      <p:pic>
        <p:nvPicPr>
          <p:cNvPr id="4" name="图片 3">
            <a:extLst>
              <a:ext uri="{FF2B5EF4-FFF2-40B4-BE49-F238E27FC236}">
                <a16:creationId xmlns:a16="http://schemas.microsoft.com/office/drawing/2014/main" id="{B4468E43-BA66-4ABF-8552-C990B36FD54D}"/>
              </a:ext>
            </a:extLst>
          </p:cNvPr>
          <p:cNvPicPr>
            <a:picLocks noChangeAspect="1"/>
          </p:cNvPicPr>
          <p:nvPr/>
        </p:nvPicPr>
        <p:blipFill>
          <a:blip r:embed="rId4"/>
          <a:stretch>
            <a:fillRect/>
          </a:stretch>
        </p:blipFill>
        <p:spPr>
          <a:xfrm>
            <a:off x="4200524" y="1115619"/>
            <a:ext cx="7343775" cy="4754624"/>
          </a:xfrm>
          <a:prstGeom prst="rect">
            <a:avLst/>
          </a:prstGeom>
        </p:spPr>
      </p:pic>
    </p:spTree>
    <p:extLst>
      <p:ext uri="{BB962C8B-B14F-4D97-AF65-F5344CB8AC3E}">
        <p14:creationId xmlns:p14="http://schemas.microsoft.com/office/powerpoint/2010/main" val="22499906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16645</TotalTime>
  <Words>3523</Words>
  <Application>Microsoft Office PowerPoint</Application>
  <PresentationFormat>宽屏</PresentationFormat>
  <Paragraphs>192</Paragraphs>
  <Slides>37</Slides>
  <Notes>36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37</vt:i4>
      </vt:variant>
    </vt:vector>
  </HeadingPairs>
  <TitlesOfParts>
    <vt:vector size="48" baseType="lpstr">
      <vt:lpstr>Microsoft YaHei Regular</vt:lpstr>
      <vt:lpstr>unset</vt:lpstr>
      <vt:lpstr>等线</vt:lpstr>
      <vt:lpstr>等线 Light</vt:lpstr>
      <vt:lpstr>微软雅黑</vt:lpstr>
      <vt:lpstr>Arial</vt:lpstr>
      <vt:lpstr>Roboto</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 Guevara</dc:creator>
  <cp:lastModifiedBy>yu wang</cp:lastModifiedBy>
  <cp:revision>94</cp:revision>
  <dcterms:created xsi:type="dcterms:W3CDTF">2019-11-26T01:34:00Z</dcterms:created>
  <dcterms:modified xsi:type="dcterms:W3CDTF">2022-04-16T02:28:04Z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CB84DCD28CFB4BBDBFC1F5982F5EAF42</vt:lpwstr>
  </property>
</Properties>
</file>